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63" r:id="rId2"/>
    <p:sldId id="269" r:id="rId3"/>
    <p:sldId id="271" r:id="rId4"/>
    <p:sldId id="266" r:id="rId5"/>
    <p:sldId id="278" r:id="rId6"/>
    <p:sldId id="285" r:id="rId7"/>
    <p:sldId id="283" r:id="rId8"/>
    <p:sldId id="272" r:id="rId9"/>
    <p:sldId id="267" r:id="rId10"/>
    <p:sldId id="274" r:id="rId11"/>
    <p:sldId id="282" r:id="rId12"/>
    <p:sldId id="279" r:id="rId13"/>
    <p:sldId id="273" r:id="rId14"/>
    <p:sldId id="281" r:id="rId15"/>
    <p:sldId id="280" r:id="rId16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D1613"/>
    <a:srgbClr val="CEB6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A243B0-2C70-DD49-BA32-1B1C9EC4C113}" v="15" dt="2020-08-30T20:43:55.34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78865"/>
  </p:normalViewPr>
  <p:slideViewPr>
    <p:cSldViewPr snapToGrid="0" snapToObjects="1">
      <p:cViewPr varScale="1">
        <p:scale>
          <a:sx n="91" d="100"/>
          <a:sy n="91" d="100"/>
        </p:scale>
        <p:origin x="-1314" y="-108"/>
      </p:cViewPr>
      <p:guideLst>
        <p:guide orient="horz" pos="2160"/>
        <p:guide pos="3840"/>
      </p:guideLst>
    </p:cSldViewPr>
  </p:slideViewPr>
  <p:notesTextViewPr>
    <p:cViewPr>
      <p:scale>
        <a:sx n="195" d="100"/>
        <a:sy n="19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rzysztof Lapinski" userId="5acdde3e-df09-47d0-87cb-383e2a2d9536" providerId="ADAL" clId="{2EA243B0-2C70-DD49-BA32-1B1C9EC4C113}"/>
    <pc:docChg chg="custSel addSld delSld modSld">
      <pc:chgData name="Krzysztof Lapinski" userId="5acdde3e-df09-47d0-87cb-383e2a2d9536" providerId="ADAL" clId="{2EA243B0-2C70-DD49-BA32-1B1C9EC4C113}" dt="2020-08-30T20:43:43.619" v="44" actId="732"/>
      <pc:docMkLst>
        <pc:docMk/>
      </pc:docMkLst>
      <pc:sldChg chg="addSp delSp modSp mod">
        <pc:chgData name="Krzysztof Lapinski" userId="5acdde3e-df09-47d0-87cb-383e2a2d9536" providerId="ADAL" clId="{2EA243B0-2C70-DD49-BA32-1B1C9EC4C113}" dt="2020-08-27T22:19:11.435" v="37" actId="478"/>
        <pc:sldMkLst>
          <pc:docMk/>
          <pc:sldMk cId="120318555" sldId="273"/>
        </pc:sldMkLst>
        <pc:picChg chg="del">
          <ac:chgData name="Krzysztof Lapinski" userId="5acdde3e-df09-47d0-87cb-383e2a2d9536" providerId="ADAL" clId="{2EA243B0-2C70-DD49-BA32-1B1C9EC4C113}" dt="2020-08-27T22:19:11.435" v="37" actId="478"/>
          <ac:picMkLst>
            <pc:docMk/>
            <pc:sldMk cId="120318555" sldId="273"/>
            <ac:picMk id="6" creationId="{D1C95A88-AE68-C94F-8E92-0FB59CF5122F}"/>
          </ac:picMkLst>
        </pc:picChg>
        <pc:picChg chg="add del mod">
          <ac:chgData name="Krzysztof Lapinski" userId="5acdde3e-df09-47d0-87cb-383e2a2d9536" providerId="ADAL" clId="{2EA243B0-2C70-DD49-BA32-1B1C9EC4C113}" dt="2020-08-27T22:18:29.568" v="27"/>
          <ac:picMkLst>
            <pc:docMk/>
            <pc:sldMk cId="120318555" sldId="273"/>
            <ac:picMk id="7" creationId="{27AD5386-358A-364C-9C52-AC4A6B8334C0}"/>
          </ac:picMkLst>
        </pc:picChg>
        <pc:picChg chg="add mod modCrop">
          <ac:chgData name="Krzysztof Lapinski" userId="5acdde3e-df09-47d0-87cb-383e2a2d9536" providerId="ADAL" clId="{2EA243B0-2C70-DD49-BA32-1B1C9EC4C113}" dt="2020-08-27T22:19:05.319" v="36" actId="732"/>
          <ac:picMkLst>
            <pc:docMk/>
            <pc:sldMk cId="120318555" sldId="273"/>
            <ac:picMk id="8" creationId="{3FA71927-FA13-ED4D-8EB9-FBE6F7BDC90D}"/>
          </ac:picMkLst>
        </pc:picChg>
      </pc:sldChg>
      <pc:sldChg chg="addSp modSp mod">
        <pc:chgData name="Krzysztof Lapinski" userId="5acdde3e-df09-47d0-87cb-383e2a2d9536" providerId="ADAL" clId="{2EA243B0-2C70-DD49-BA32-1B1C9EC4C113}" dt="2020-08-30T20:43:27.576" v="42" actId="12789"/>
        <pc:sldMkLst>
          <pc:docMk/>
          <pc:sldMk cId="147748971" sldId="274"/>
        </pc:sldMkLst>
        <pc:grpChg chg="add mod">
          <ac:chgData name="Krzysztof Lapinski" userId="5acdde3e-df09-47d0-87cb-383e2a2d9536" providerId="ADAL" clId="{2EA243B0-2C70-DD49-BA32-1B1C9EC4C113}" dt="2020-08-30T20:43:27.576" v="42" actId="12789"/>
          <ac:grpSpMkLst>
            <pc:docMk/>
            <pc:sldMk cId="147748971" sldId="274"/>
            <ac:grpSpMk id="2" creationId="{B5298410-1E45-D24F-B82E-F72B6263DEB1}"/>
          </ac:grpSpMkLst>
        </pc:grpChg>
        <pc:picChg chg="mod">
          <ac:chgData name="Krzysztof Lapinski" userId="5acdde3e-df09-47d0-87cb-383e2a2d9536" providerId="ADAL" clId="{2EA243B0-2C70-DD49-BA32-1B1C9EC4C113}" dt="2020-08-30T20:43:24.279" v="41" actId="164"/>
          <ac:picMkLst>
            <pc:docMk/>
            <pc:sldMk cId="147748971" sldId="274"/>
            <ac:picMk id="6" creationId="{F6F0859A-7617-5742-B4B3-1321CBAA3244}"/>
          </ac:picMkLst>
        </pc:picChg>
        <pc:picChg chg="mod">
          <ac:chgData name="Krzysztof Lapinski" userId="5acdde3e-df09-47d0-87cb-383e2a2d9536" providerId="ADAL" clId="{2EA243B0-2C70-DD49-BA32-1B1C9EC4C113}" dt="2020-08-30T20:43:24.279" v="41" actId="164"/>
          <ac:picMkLst>
            <pc:docMk/>
            <pc:sldMk cId="147748971" sldId="274"/>
            <ac:picMk id="8" creationId="{BD729322-7EEF-1D46-BAE6-2B3A991F458E}"/>
          </ac:picMkLst>
        </pc:picChg>
        <pc:picChg chg="mod">
          <ac:chgData name="Krzysztof Lapinski" userId="5acdde3e-df09-47d0-87cb-383e2a2d9536" providerId="ADAL" clId="{2EA243B0-2C70-DD49-BA32-1B1C9EC4C113}" dt="2020-08-30T20:43:24.279" v="41" actId="164"/>
          <ac:picMkLst>
            <pc:docMk/>
            <pc:sldMk cId="147748971" sldId="274"/>
            <ac:picMk id="10" creationId="{C0EDF9E9-9E3E-BE42-B399-FFD60F3E7B00}"/>
          </ac:picMkLst>
        </pc:picChg>
      </pc:sldChg>
      <pc:sldChg chg="addSp delSp modSp mod">
        <pc:chgData name="Krzysztof Lapinski" userId="5acdde3e-df09-47d0-87cb-383e2a2d9536" providerId="ADAL" clId="{2EA243B0-2C70-DD49-BA32-1B1C9EC4C113}" dt="2020-08-30T20:43:43.619" v="44" actId="732"/>
        <pc:sldMkLst>
          <pc:docMk/>
          <pc:sldMk cId="3221642939" sldId="279"/>
        </pc:sldMkLst>
        <pc:picChg chg="add mod modCrop">
          <ac:chgData name="Krzysztof Lapinski" userId="5acdde3e-df09-47d0-87cb-383e2a2d9536" providerId="ADAL" clId="{2EA243B0-2C70-DD49-BA32-1B1C9EC4C113}" dt="2020-08-30T20:43:43.619" v="44" actId="732"/>
          <ac:picMkLst>
            <pc:docMk/>
            <pc:sldMk cId="3221642939" sldId="279"/>
            <ac:picMk id="3" creationId="{08C1C27F-DB38-FD4B-97D3-DC434197C6EF}"/>
          </ac:picMkLst>
        </pc:picChg>
        <pc:picChg chg="del">
          <ac:chgData name="Krzysztof Lapinski" userId="5acdde3e-df09-47d0-87cb-383e2a2d9536" providerId="ADAL" clId="{2EA243B0-2C70-DD49-BA32-1B1C9EC4C113}" dt="2020-08-27T22:17:54.620" v="20" actId="478"/>
          <ac:picMkLst>
            <pc:docMk/>
            <pc:sldMk cId="3221642939" sldId="279"/>
            <ac:picMk id="4" creationId="{3A2F6F3E-62E0-2E47-8B32-9DC453AC6476}"/>
          </ac:picMkLst>
        </pc:picChg>
      </pc:sldChg>
      <pc:sldChg chg="modSp mod">
        <pc:chgData name="Krzysztof Lapinski" userId="5acdde3e-df09-47d0-87cb-383e2a2d9536" providerId="ADAL" clId="{2EA243B0-2C70-DD49-BA32-1B1C9EC4C113}" dt="2020-08-30T20:43:12.555" v="40" actId="732"/>
        <pc:sldMkLst>
          <pc:docMk/>
          <pc:sldMk cId="3996685373" sldId="283"/>
        </pc:sldMkLst>
        <pc:picChg chg="mod modCrop">
          <ac:chgData name="Krzysztof Lapinski" userId="5acdde3e-df09-47d0-87cb-383e2a2d9536" providerId="ADAL" clId="{2EA243B0-2C70-DD49-BA32-1B1C9EC4C113}" dt="2020-08-30T20:43:12.555" v="40" actId="732"/>
          <ac:picMkLst>
            <pc:docMk/>
            <pc:sldMk cId="3996685373" sldId="283"/>
            <ac:picMk id="3" creationId="{C77B0EB3-A99E-FC4D-8316-89748E559DCA}"/>
          </ac:picMkLst>
        </pc:picChg>
      </pc:sldChg>
      <pc:sldChg chg="addSp delSp modSp del mod">
        <pc:chgData name="Krzysztof Lapinski" userId="5acdde3e-df09-47d0-87cb-383e2a2d9536" providerId="ADAL" clId="{2EA243B0-2C70-DD49-BA32-1B1C9EC4C113}" dt="2020-08-27T22:17:48.689" v="19" actId="2696"/>
        <pc:sldMkLst>
          <pc:docMk/>
          <pc:sldMk cId="2704210686" sldId="284"/>
        </pc:sldMkLst>
        <pc:picChg chg="del">
          <ac:chgData name="Krzysztof Lapinski" userId="5acdde3e-df09-47d0-87cb-383e2a2d9536" providerId="ADAL" clId="{2EA243B0-2C70-DD49-BA32-1B1C9EC4C113}" dt="2020-08-27T22:13:43.494" v="0" actId="478"/>
          <ac:picMkLst>
            <pc:docMk/>
            <pc:sldMk cId="2704210686" sldId="284"/>
            <ac:picMk id="3" creationId="{7E859E49-60EA-D448-81FC-8A930FBEB331}"/>
          </ac:picMkLst>
        </pc:picChg>
        <pc:picChg chg="add mod">
          <ac:chgData name="Krzysztof Lapinski" userId="5acdde3e-df09-47d0-87cb-383e2a2d9536" providerId="ADAL" clId="{2EA243B0-2C70-DD49-BA32-1B1C9EC4C113}" dt="2020-08-27T22:14:51.385" v="7" actId="167"/>
          <ac:picMkLst>
            <pc:docMk/>
            <pc:sldMk cId="2704210686" sldId="284"/>
            <ac:picMk id="4" creationId="{92724037-E810-C349-84A9-2C1ADD99D063}"/>
          </ac:picMkLst>
        </pc:picChg>
      </pc:sldChg>
      <pc:sldChg chg="addSp delSp modSp add mod">
        <pc:chgData name="Krzysztof Lapinski" userId="5acdde3e-df09-47d0-87cb-383e2a2d9536" providerId="ADAL" clId="{2EA243B0-2C70-DD49-BA32-1B1C9EC4C113}" dt="2020-08-30T20:43:02.168" v="39" actId="732"/>
        <pc:sldMkLst>
          <pc:docMk/>
          <pc:sldMk cId="3460394773" sldId="285"/>
        </pc:sldMkLst>
        <pc:picChg chg="add mod modCrop">
          <ac:chgData name="Krzysztof Lapinski" userId="5acdde3e-df09-47d0-87cb-383e2a2d9536" providerId="ADAL" clId="{2EA243B0-2C70-DD49-BA32-1B1C9EC4C113}" dt="2020-08-30T20:43:02.168" v="39" actId="732"/>
          <ac:picMkLst>
            <pc:docMk/>
            <pc:sldMk cId="3460394773" sldId="285"/>
            <ac:picMk id="3" creationId="{056617F3-E92B-0A4E-B95E-EFCEAED6F7DC}"/>
          </ac:picMkLst>
        </pc:picChg>
        <pc:picChg chg="del">
          <ac:chgData name="Krzysztof Lapinski" userId="5acdde3e-df09-47d0-87cb-383e2a2d9536" providerId="ADAL" clId="{2EA243B0-2C70-DD49-BA32-1B1C9EC4C113}" dt="2020-08-27T22:15:52.262" v="9" actId="478"/>
          <ac:picMkLst>
            <pc:docMk/>
            <pc:sldMk cId="3460394773" sldId="285"/>
            <ac:picMk id="4" creationId="{92724037-E810-C349-84A9-2C1ADD99D063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60E777-FA30-B04C-8A53-2760290B167A}" type="datetimeFigureOut">
              <a:rPr lang="x-none" smtClean="0"/>
              <a:t>15.09.2020</a:t>
            </a:fld>
            <a:endParaRPr lang="x-non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B378F1-6AA7-C549-870E-98E753C7C03C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9286258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x-none" dirty="0"/>
              <a:t>Ćwiczenie aktywizujące: Jak się dzisiaj czuję?</a:t>
            </a:r>
          </a:p>
          <a:p>
            <a:r>
              <a:rPr lang="x-none" dirty="0"/>
              <a:t>Na tablicy lub ścianie powieszone są emotikony przedstawiające różne emocje. Uczniowe przyklejają karteczki samoprzylepne przy emotikonie, który najlepiej obrazuje ich dzisiejsze samopoczucie.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B378F1-6AA7-C549-870E-98E753C7C03C}" type="slidenum">
              <a:rPr lang="x-none" smtClean="0"/>
              <a:t>2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3277399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x-none" dirty="0"/>
              <a:t>Ćwiczenie: Interpretacja utworu, np. “Wlazł kotek na płotek” odpowiadająca stanom emocjonalnym (radość,smutek, złość) zilostrowanych emotikonami.</a:t>
            </a:r>
          </a:p>
          <a:p>
            <a:r>
              <a:rPr lang="x-none" dirty="0"/>
              <a:t>Grupy, które nie wykonują utworu, nazywają stan emocjonalny lub postać, która inspirowała wykonanie.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B378F1-6AA7-C549-870E-98E753C7C03C}" type="slidenum">
              <a:rPr lang="x-none" smtClean="0"/>
              <a:t>11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832963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x-none" dirty="0"/>
              <a:t>Wprowadzenie do ćwiczenia – kim jest dyrygent.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B378F1-6AA7-C549-870E-98E753C7C03C}" type="slidenum">
              <a:rPr lang="x-none" smtClean="0"/>
              <a:t>12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4476607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x-none" dirty="0"/>
              <a:t>Ćwiczenie: Ochotnicy wcielają się w rolę dyrygenta. Ich zadaniem jest przedstawienie </a:t>
            </a:r>
            <a:r>
              <a:rPr lang="en-US" dirty="0" err="1"/>
              <a:t>i</a:t>
            </a:r>
            <a:r>
              <a:rPr lang="x-none" dirty="0"/>
              <a:t> utrzymanie tempa dwóch lub więcej grup, śpiewających utwór w stwojej interpretacji.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B378F1-6AA7-C549-870E-98E753C7C03C}" type="slidenum">
              <a:rPr lang="x-none" smtClean="0"/>
              <a:t>13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4689739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Prowadzący w ramach podsumowania zwraca uwagę na możliwości przekazywania różnych stanów emocjonalnych, nastroju, za pomocą głosu, muzyki, grafiki, mowy ciała.</a:t>
            </a:r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B378F1-6AA7-C549-870E-98E753C7C03C}" type="slidenum">
              <a:rPr lang="x-none" smtClean="0"/>
              <a:t>14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6154811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x-none" dirty="0"/>
              <a:t>Zakończenie zajęć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B378F1-6AA7-C549-870E-98E753C7C03C}" type="slidenum">
              <a:rPr lang="x-none" smtClean="0"/>
              <a:t>15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0112741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B378F1-6AA7-C549-870E-98E753C7C03C}" type="slidenum">
              <a:rPr lang="x-none" smtClean="0"/>
              <a:t>3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9845713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x-none" dirty="0"/>
              <a:t>Prowadzący omawia czym jest opera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B378F1-6AA7-C549-870E-98E753C7C03C}" type="slidenum">
              <a:rPr lang="x-none" smtClean="0"/>
              <a:t>4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376394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x-none" dirty="0"/>
              <a:t>Prowadzący wymienia układ sceny operowej.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B378F1-6AA7-C549-870E-98E753C7C03C}" type="slidenum">
              <a:rPr lang="x-none" smtClean="0"/>
              <a:t>5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8009958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x-none" dirty="0"/>
              <a:t>Prowadzący krótko omawia czym jest orkiestra.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B378F1-6AA7-C549-870E-98E753C7C03C}" type="slidenum">
              <a:rPr lang="x-none" smtClean="0"/>
              <a:t>6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256847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x-none" dirty="0"/>
              <a:t>Prowadzący krótko omawia czym jest chór.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B378F1-6AA7-C549-870E-98E753C7C03C}" type="slidenum">
              <a:rPr lang="x-none" smtClean="0"/>
              <a:t>7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5719032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x-none" dirty="0"/>
              <a:t>Prezentacja filmu.</a:t>
            </a:r>
          </a:p>
          <a:p>
            <a:r>
              <a:rPr lang="x-none" dirty="0"/>
              <a:t>Jeśli film nie uruchamia się w prezentacji, należy kliknąć w tekst w celu otwarcia w przeglądarce.</a:t>
            </a:r>
          </a:p>
          <a:p>
            <a:r>
              <a:rPr lang="x-none"/>
              <a:t>Źródło</a:t>
            </a:r>
            <a:r>
              <a:rPr lang="x-none" smtClean="0"/>
              <a:t>:</a:t>
            </a:r>
            <a:r>
              <a:rPr lang="pl-PL" dirty="0" smtClean="0"/>
              <a:t> https://www.youtube.com/watch?time_continue=1&amp;v=ZPB8NN2AljI&amp;feature=emb_title</a:t>
            </a:r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B378F1-6AA7-C549-870E-98E753C7C03C}" type="slidenum">
              <a:rPr lang="x-none" smtClean="0"/>
              <a:t>8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8169778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x-none" dirty="0"/>
              <a:t>Wprowadzenie do ćwiczenia aktywizującego.</a:t>
            </a:r>
          </a:p>
          <a:p>
            <a:r>
              <a:rPr lang="x-none" dirty="0"/>
              <a:t>Klasa dzielona jest na grupy. Nauczyciel rozdaje grupom zdjęcia przedstawiające różne stany </a:t>
            </a:r>
            <a:r>
              <a:rPr lang="x-none"/>
              <a:t>emocjonalne </a:t>
            </a:r>
            <a:r>
              <a:rPr lang="pl-PL" smtClean="0"/>
              <a:t>i</a:t>
            </a:r>
            <a:r>
              <a:rPr lang="x-none" smtClean="0"/>
              <a:t> </a:t>
            </a:r>
            <a:r>
              <a:rPr lang="x-none" dirty="0"/>
              <a:t>zwierzęta.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B378F1-6AA7-C549-870E-98E753C7C03C}" type="slidenum">
              <a:rPr lang="x-none" smtClean="0"/>
              <a:t>9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5380120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x-none" dirty="0"/>
              <a:t>Ćwiczenie: Interpretacja utworu, np. “Wlazł kotek na płotek” odpowiadająca stanom emocjonalnym inspirowanym zdjęciami, na przykład:</a:t>
            </a:r>
          </a:p>
          <a:p>
            <a:r>
              <a:rPr lang="x-none" dirty="0"/>
              <a:t>Żółw – powolne, przeciągłe wykonanie utworu.</a:t>
            </a:r>
          </a:p>
          <a:p>
            <a:r>
              <a:rPr lang="x-none" dirty="0"/>
              <a:t>Motyl – zwiewne, lekkie, ciche wykonanie utworu.</a:t>
            </a:r>
          </a:p>
          <a:p>
            <a:r>
              <a:rPr lang="x-none" dirty="0"/>
              <a:t>Słoń – ciężkie, donośne wykonanie utworu.</a:t>
            </a:r>
          </a:p>
          <a:p>
            <a:r>
              <a:rPr lang="x-none" dirty="0"/>
              <a:t>Grupy, które nie wykonują utworu, nazywają stan emocjonalny lub postać, która inspirowała wykonanie.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B378F1-6AA7-C549-870E-98E753C7C03C}" type="slidenum">
              <a:rPr lang="x-none" smtClean="0"/>
              <a:t>10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7828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CE09511-C93F-5847-99E8-1AD4C8D1A1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0EC7FB1-E0C9-BB4A-85C1-E1EB3BDEB0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577F4EC-32FB-E44B-8CC4-CCCE86BBC8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/>
              <a:t>15.09.2020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1585BF8-F58D-A442-9899-76795038E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27D04FF-EAE8-2243-B303-97BAA03A4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4480414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9BF959-2A74-1247-8C98-49986FBDEE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17CC6E55-ED38-E143-8A87-FC65D7664C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38103A6-4411-CD41-A02E-DC9C6B0FC4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/>
              <a:t>15.09.2020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A7A5B09-8F92-5945-9ABF-51BEFEC29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20A6882-14FF-9648-96CF-9600F593B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101395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CA7C06D8-97CE-0040-BB64-0D8639DD6F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94900E60-A096-EE4D-8C11-62D08B20CF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233952C-4D67-ED4F-A000-6AD88D0C76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/>
              <a:t>15.09.2020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526E224-ED56-214B-BBC4-8106E9C0F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81BB143-1C8F-4E42-8C49-C3675C9EC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6210237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26855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867A01A-C2C3-B54E-A148-5DA89EE85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D5365B6-1B61-7C4C-B33C-298F418DF7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5C331AD-15AA-AA45-9EA7-18080CBD5F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/>
              <a:t>15.09.2020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7E9664F-23CB-C24B-B447-94015266EF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F98FBA7-1407-594D-A959-14C400FB0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009766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C46998A-C1DA-4B42-9DDB-B4C764DAF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4B87B24-66F5-8941-A74A-D97E79EABE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D0760BA-5586-C241-A275-5668B81BC0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/>
              <a:t>15.09.2020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216070A-3F90-4249-964D-B17D4C1E4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61F34BC-0BFC-2844-9FB1-4CAD0F68A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041087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F111B49-B6BC-9A4C-988F-2A793B3C04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6B2C1BE-AB23-F14E-8923-0D94196FC3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CD19ED6-6FB2-C548-B2E1-AC6C079150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5ECFB37-6392-4C4D-A426-0C2309B417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/>
              <a:t>15.09.2020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D49F6D6-6844-9B4F-A560-B34922B76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7DE4EB2-08F2-3343-9228-86A002454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1575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E502CD3-97FC-2E46-8C97-8DC53D6AD2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5F178B7-E1D1-5D48-95EF-D79B220C1D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E924F9D7-50F3-1143-AFEA-F4E79D7BE7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2F39C7CC-EAFB-5644-AEC4-796A2469A8F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A2429FF2-A283-814B-B679-9C78B6D3E4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84732423-6605-3347-9A3C-836C4E09FE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/>
              <a:t>15.09.2020</a:t>
            </a:fld>
            <a:endParaRPr lang="x-non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3F78E19E-EC67-5346-A295-4EC1EF929B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0B1D4B2-5463-6A4D-9C6F-EEFDF1A6AB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3961962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E0B2FD7-B358-684C-A82D-B6DA9BC51B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C963F4F0-029A-F443-96A1-F843A439A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/>
              <a:t>15.09.2020</a:t>
            </a:fld>
            <a:endParaRPr lang="x-non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E320489-F063-3443-8DDE-C3374A2870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09A0752-9AD4-2B4C-86B7-63D7502FE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24723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679BB5F1-EED1-FC48-BEAC-27C7B95160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/>
              <a:t>15.09.2020</a:t>
            </a:fld>
            <a:endParaRPr lang="x-non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DA36F139-7176-A445-937A-0A08477F70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0C45CE7F-FCA3-7D45-906D-A9EB90DA5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1166279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BB8D8CF-74E2-7E48-A6FD-A8A3B06443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A8B73EF-80C6-1749-9AE5-F66457A5B4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41DB8A5-57A6-324E-8363-39A4C01D16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D9E5D62-0EED-2149-9FED-E6ECF452A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/>
              <a:t>15.09.2020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B88AC33-0175-204A-B04D-9AC5ED0D0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E01146E5-214F-4C4E-9625-8DA4EC82F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043730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F7F1712-23E5-2C43-B8E8-EFD3EA3468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20057225-7019-5B4A-92B1-24D7CD22BB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5F2F866F-5B27-C04A-852C-346DCF0E6A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972C4C9-9921-044B-8AB0-4AC5091340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5FF65-C371-0F4C-8FB5-52235AEC25D7}" type="datetimeFigureOut">
              <a:rPr lang="x-none" smtClean="0"/>
              <a:t>15.09.2020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B572D35-EA01-A04C-B521-54472557D7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5B785BD-43D5-8F44-A46E-735DC37D0C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815A6-5DFC-1F43-A4A0-83EFE6F6647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825938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BB1C88AF-3B36-1948-AC40-BF9679F66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ABAC2C1B-7808-9249-8343-D48CAB23FE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E035042-CA9C-2741-A536-9EDCF44634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85FF65-C371-0F4C-8FB5-52235AEC25D7}" type="datetimeFigureOut">
              <a:rPr lang="x-none" smtClean="0"/>
              <a:t>15.09.2020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265338C-0F1A-A447-A5BA-3F4B5A39F4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FC71D3B-FF3F-5F44-8155-5384279D75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4815A6-5DFC-1F43-A4A0-83EFE6F6647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55662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1.png"/><Relationship Id="rId3" Type="http://schemas.openxmlformats.org/officeDocument/2006/relationships/image" Target="../media/image1.png"/><Relationship Id="rId7" Type="http://schemas.openxmlformats.org/officeDocument/2006/relationships/image" Target="../media/image36.png"/><Relationship Id="rId12" Type="http://schemas.microsoft.com/office/2007/relationships/hdphoto" Target="../media/hdphoto1.wdp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0" Type="http://schemas.openxmlformats.org/officeDocument/2006/relationships/image" Target="../media/image39.jpg"/><Relationship Id="rId4" Type="http://schemas.openxmlformats.org/officeDocument/2006/relationships/image" Target="../media/image33.png"/><Relationship Id="rId9" Type="http://schemas.openxmlformats.org/officeDocument/2006/relationships/image" Target="../media/image38.png"/><Relationship Id="rId14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video" Target="https://www.youtube.com/embed/ZPB8NN2AljI?feature=oembed" TargetMode="External"/><Relationship Id="rId5" Type="http://schemas.openxmlformats.org/officeDocument/2006/relationships/hyperlink" Target="https://youtu.be/ZPB8NN2AljI" TargetMode="Externa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21C119A2-E112-2145-B86F-B0F1DE7B2F1F}"/>
              </a:ext>
            </a:extLst>
          </p:cNvPr>
          <p:cNvSpPr txBox="1"/>
          <p:nvPr/>
        </p:nvSpPr>
        <p:spPr>
          <a:xfrm>
            <a:off x="1710394" y="2779768"/>
            <a:ext cx="6756125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l-PL" sz="4800" b="1" cap="small" dirty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  <a:t>Co mi w duszy gra!</a:t>
            </a:r>
          </a:p>
        </p:txBody>
      </p:sp>
      <p:sp>
        <p:nvSpPr>
          <p:cNvPr id="11" name="Rectangular Callout 10">
            <a:extLst>
              <a:ext uri="{FF2B5EF4-FFF2-40B4-BE49-F238E27FC236}">
                <a16:creationId xmlns:a16="http://schemas.microsoft.com/office/drawing/2014/main" xmlns="" id="{6ED79718-51DE-2240-B720-97179AF940A8}"/>
              </a:ext>
            </a:extLst>
          </p:cNvPr>
          <p:cNvSpPr/>
          <p:nvPr/>
        </p:nvSpPr>
        <p:spPr>
          <a:xfrm>
            <a:off x="1216546" y="1089832"/>
            <a:ext cx="7743825" cy="3643312"/>
          </a:xfrm>
          <a:prstGeom prst="wedgeRectCallout">
            <a:avLst>
              <a:gd name="adj1" fmla="val -33563"/>
              <a:gd name="adj2" fmla="val 84758"/>
            </a:avLst>
          </a:prstGeom>
          <a:noFill/>
          <a:ln>
            <a:solidFill>
              <a:srgbClr val="CEB683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7D3F1532-88C1-6243-B196-BD974CBF614B}"/>
              </a:ext>
            </a:extLst>
          </p:cNvPr>
          <p:cNvGrpSpPr/>
          <p:nvPr/>
        </p:nvGrpSpPr>
        <p:grpSpPr>
          <a:xfrm>
            <a:off x="9157617" y="5629343"/>
            <a:ext cx="2570638" cy="1125099"/>
            <a:chOff x="9517033" y="5629343"/>
            <a:chExt cx="2570638" cy="1125099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6FC34ECE-3B7B-2F4D-AEBE-D7F0626EA142}"/>
                </a:ext>
              </a:extLst>
            </p:cNvPr>
            <p:cNvSpPr txBox="1"/>
            <p:nvPr/>
          </p:nvSpPr>
          <p:spPr>
            <a:xfrm>
              <a:off x="10324618" y="5842544"/>
              <a:ext cx="115608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x-none" sz="1000" dirty="0">
                  <a:solidFill>
                    <a:schemeClr val="bg1">
                      <a:lumMod val="65000"/>
                      <a:lumOff val="35000"/>
                    </a:schemeClr>
                  </a:solidFill>
                </a:rPr>
                <a:t>Opracowane przez</a:t>
              </a:r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xmlns="" id="{6E8C8A23-12AA-224F-AB26-58673B26D54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17033" y="5629343"/>
              <a:ext cx="2570638" cy="1125099"/>
            </a:xfrm>
            <a:prstGeom prst="rect">
              <a:avLst/>
            </a:prstGeom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635" y="1426422"/>
            <a:ext cx="4000582" cy="984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1900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xmlns="" id="{262ABC4B-37D8-4218-BDD8-6DF6A00C0C8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B5298410-1E45-D24F-B82E-F72B6263DEB1}"/>
              </a:ext>
            </a:extLst>
          </p:cNvPr>
          <p:cNvGrpSpPr/>
          <p:nvPr/>
        </p:nvGrpSpPr>
        <p:grpSpPr>
          <a:xfrm>
            <a:off x="321730" y="439463"/>
            <a:ext cx="11548540" cy="5979075"/>
            <a:chOff x="321730" y="321732"/>
            <a:chExt cx="11548540" cy="597907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xmlns="" id="{C0EDF9E9-9E3E-BE42-B399-FFD60F3E7B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2"/>
            <a:stretch/>
          </p:blipFill>
          <p:spPr>
            <a:xfrm>
              <a:off x="321730" y="321732"/>
              <a:ext cx="5674897" cy="3017405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xmlns="" id="{BD729322-7EEF-1D46-BAE6-2B3A991F45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2"/>
            <a:stretch/>
          </p:blipFill>
          <p:spPr>
            <a:xfrm>
              <a:off x="321730" y="3510853"/>
              <a:ext cx="5674897" cy="2789954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xmlns="" id="{F6F0859A-7617-5742-B4B3-1321CBAA32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1"/>
            <a:stretch/>
          </p:blipFill>
          <p:spPr>
            <a:xfrm>
              <a:off x="6195373" y="321733"/>
              <a:ext cx="5674897" cy="59790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774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DA3E96EE-99F2-5C48-9BE4-2275F0500B3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96599" y="199637"/>
            <a:ext cx="6150710" cy="410047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F48010D1-C2A1-474E-B192-1A9ADDBEE10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1071" y="451108"/>
            <a:ext cx="5396297" cy="359753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5366D6D6-48C1-CD45-A396-DD7D49819E8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6562" y="2849223"/>
            <a:ext cx="6562658" cy="4375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5042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8C1C27F-DB38-FD4B-97D3-DC434197C6E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090212" cy="734000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E46AFF2E-05EB-B54B-BC8D-D4A273C91F1D}"/>
              </a:ext>
            </a:extLst>
          </p:cNvPr>
          <p:cNvSpPr/>
          <p:nvPr/>
        </p:nvSpPr>
        <p:spPr>
          <a:xfrm>
            <a:off x="4627225" y="-442722"/>
            <a:ext cx="7564775" cy="8310948"/>
          </a:xfrm>
          <a:custGeom>
            <a:avLst/>
            <a:gdLst>
              <a:gd name="connsiteX0" fmla="*/ 0 w 6018750"/>
              <a:gd name="connsiteY0" fmla="*/ 0 h 6858000"/>
              <a:gd name="connsiteX1" fmla="*/ 6018750 w 6018750"/>
              <a:gd name="connsiteY1" fmla="*/ 0 h 6858000"/>
              <a:gd name="connsiteX2" fmla="*/ 6018750 w 6018750"/>
              <a:gd name="connsiteY2" fmla="*/ 6858000 h 6858000"/>
              <a:gd name="connsiteX3" fmla="*/ 0 w 6018750"/>
              <a:gd name="connsiteY3" fmla="*/ 6858000 h 6858000"/>
              <a:gd name="connsiteX4" fmla="*/ 0 w 6018750"/>
              <a:gd name="connsiteY4" fmla="*/ 0 h 6858000"/>
              <a:gd name="connsiteX0" fmla="*/ 752343 w 6771093"/>
              <a:gd name="connsiteY0" fmla="*/ 857250 h 7715250"/>
              <a:gd name="connsiteX1" fmla="*/ 6771093 w 6771093"/>
              <a:gd name="connsiteY1" fmla="*/ 857250 h 7715250"/>
              <a:gd name="connsiteX2" fmla="*/ 6771093 w 6771093"/>
              <a:gd name="connsiteY2" fmla="*/ 7715250 h 7715250"/>
              <a:gd name="connsiteX3" fmla="*/ 752343 w 6771093"/>
              <a:gd name="connsiteY3" fmla="*/ 7715250 h 7715250"/>
              <a:gd name="connsiteX4" fmla="*/ 752343 w 6771093"/>
              <a:gd name="connsiteY4" fmla="*/ 857250 h 7715250"/>
              <a:gd name="connsiteX0" fmla="*/ 889216 w 6657446"/>
              <a:gd name="connsiteY0" fmla="*/ 1402225 h 7395929"/>
              <a:gd name="connsiteX1" fmla="*/ 6657446 w 6657446"/>
              <a:gd name="connsiteY1" fmla="*/ 537929 h 7395929"/>
              <a:gd name="connsiteX2" fmla="*/ 6657446 w 6657446"/>
              <a:gd name="connsiteY2" fmla="*/ 7395929 h 7395929"/>
              <a:gd name="connsiteX3" fmla="*/ 638696 w 6657446"/>
              <a:gd name="connsiteY3" fmla="*/ 7395929 h 7395929"/>
              <a:gd name="connsiteX4" fmla="*/ 889216 w 6657446"/>
              <a:gd name="connsiteY4" fmla="*/ 1402225 h 7395929"/>
              <a:gd name="connsiteX0" fmla="*/ 922310 w 6690540"/>
              <a:gd name="connsiteY0" fmla="*/ 1385933 h 7379637"/>
              <a:gd name="connsiteX1" fmla="*/ 6690540 w 6690540"/>
              <a:gd name="connsiteY1" fmla="*/ 521637 h 7379637"/>
              <a:gd name="connsiteX2" fmla="*/ 6690540 w 6690540"/>
              <a:gd name="connsiteY2" fmla="*/ 7379637 h 7379637"/>
              <a:gd name="connsiteX3" fmla="*/ 671790 w 6690540"/>
              <a:gd name="connsiteY3" fmla="*/ 7379637 h 7379637"/>
              <a:gd name="connsiteX4" fmla="*/ 922310 w 6690540"/>
              <a:gd name="connsiteY4" fmla="*/ 1385933 h 7379637"/>
              <a:gd name="connsiteX0" fmla="*/ 1117312 w 6572391"/>
              <a:gd name="connsiteY0" fmla="*/ 1784902 h 7277565"/>
              <a:gd name="connsiteX1" fmla="*/ 6572391 w 6572391"/>
              <a:gd name="connsiteY1" fmla="*/ 419565 h 7277565"/>
              <a:gd name="connsiteX2" fmla="*/ 6572391 w 6572391"/>
              <a:gd name="connsiteY2" fmla="*/ 7277565 h 7277565"/>
              <a:gd name="connsiteX3" fmla="*/ 553641 w 6572391"/>
              <a:gd name="connsiteY3" fmla="*/ 7277565 h 7277565"/>
              <a:gd name="connsiteX4" fmla="*/ 1117312 w 6572391"/>
              <a:gd name="connsiteY4" fmla="*/ 1784902 h 7277565"/>
              <a:gd name="connsiteX0" fmla="*/ 1049387 w 6504466"/>
              <a:gd name="connsiteY0" fmla="*/ 1784902 h 8051825"/>
              <a:gd name="connsiteX1" fmla="*/ 6504466 w 6504466"/>
              <a:gd name="connsiteY1" fmla="*/ 419565 h 8051825"/>
              <a:gd name="connsiteX2" fmla="*/ 6504466 w 6504466"/>
              <a:gd name="connsiteY2" fmla="*/ 7277565 h 8051825"/>
              <a:gd name="connsiteX3" fmla="*/ 485716 w 6504466"/>
              <a:gd name="connsiteY3" fmla="*/ 7277565 h 8051825"/>
              <a:gd name="connsiteX4" fmla="*/ 1049387 w 6504466"/>
              <a:gd name="connsiteY4" fmla="*/ 1784902 h 8051825"/>
              <a:gd name="connsiteX0" fmla="*/ 1072675 w 6490176"/>
              <a:gd name="connsiteY0" fmla="*/ 1784902 h 8051825"/>
              <a:gd name="connsiteX1" fmla="*/ 6490176 w 6490176"/>
              <a:gd name="connsiteY1" fmla="*/ 419565 h 8051825"/>
              <a:gd name="connsiteX2" fmla="*/ 6490176 w 6490176"/>
              <a:gd name="connsiteY2" fmla="*/ 7277565 h 8051825"/>
              <a:gd name="connsiteX3" fmla="*/ 471426 w 6490176"/>
              <a:gd name="connsiteY3" fmla="*/ 7277565 h 8051825"/>
              <a:gd name="connsiteX4" fmla="*/ 1072675 w 6490176"/>
              <a:gd name="connsiteY4" fmla="*/ 1784902 h 8051825"/>
              <a:gd name="connsiteX0" fmla="*/ 2147274 w 7564775"/>
              <a:gd name="connsiteY0" fmla="*/ 1808059 h 8310948"/>
              <a:gd name="connsiteX1" fmla="*/ 7564775 w 7564775"/>
              <a:gd name="connsiteY1" fmla="*/ 442722 h 8310948"/>
              <a:gd name="connsiteX2" fmla="*/ 7564775 w 7564775"/>
              <a:gd name="connsiteY2" fmla="*/ 7300722 h 8310948"/>
              <a:gd name="connsiteX3" fmla="*/ 268370 w 7564775"/>
              <a:gd name="connsiteY3" fmla="*/ 7739133 h 8310948"/>
              <a:gd name="connsiteX4" fmla="*/ 2147274 w 7564775"/>
              <a:gd name="connsiteY4" fmla="*/ 1808059 h 8310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64775" h="8310948">
                <a:moveTo>
                  <a:pt x="2147274" y="1808059"/>
                </a:moveTo>
                <a:cubicBezTo>
                  <a:pt x="3363341" y="591991"/>
                  <a:pt x="6561650" y="-700278"/>
                  <a:pt x="7564775" y="442722"/>
                </a:cubicBezTo>
                <a:lnTo>
                  <a:pt x="7564775" y="7300722"/>
                </a:lnTo>
                <a:cubicBezTo>
                  <a:pt x="6561650" y="8443722"/>
                  <a:pt x="1171287" y="8654577"/>
                  <a:pt x="268370" y="7739133"/>
                </a:cubicBezTo>
                <a:cubicBezTo>
                  <a:pt x="-634547" y="6823689"/>
                  <a:pt x="931207" y="3024127"/>
                  <a:pt x="2147274" y="1808059"/>
                </a:cubicBezTo>
                <a:close/>
              </a:path>
            </a:pathLst>
          </a:custGeom>
          <a:gradFill flip="none" rotWithShape="1">
            <a:gsLst>
              <a:gs pos="35000">
                <a:srgbClr val="5E0612"/>
              </a:gs>
              <a:gs pos="83000">
                <a:srgbClr val="5E0612">
                  <a:alpha val="74902"/>
                </a:srgbClr>
              </a:gs>
              <a:gs pos="100000">
                <a:srgbClr val="5E0612">
                  <a:alpha val="5019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672A148-C1A2-6C4A-BFB5-480EDBFBB6F9}"/>
              </a:ext>
            </a:extLst>
          </p:cNvPr>
          <p:cNvSpPr txBox="1"/>
          <p:nvPr/>
        </p:nvSpPr>
        <p:spPr>
          <a:xfrm>
            <a:off x="469808" y="5764841"/>
            <a:ext cx="4157418" cy="830997"/>
          </a:xfrm>
          <a:prstGeom prst="rect">
            <a:avLst/>
          </a:prstGeom>
          <a:solidFill>
            <a:srgbClr val="000000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pl-PL" sz="4800" b="1" cap="small" dirty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  <a:t>Dyrygent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8410E82-4374-674B-A481-FA29A3C0D5E2}"/>
              </a:ext>
            </a:extLst>
          </p:cNvPr>
          <p:cNvSpPr txBox="1"/>
          <p:nvPr/>
        </p:nvSpPr>
        <p:spPr>
          <a:xfrm>
            <a:off x="6256831" y="777768"/>
            <a:ext cx="5649824" cy="600164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pl-PL" sz="2400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Osoba kierująca zespołami muzycznymi, a także kierująca </a:t>
            </a:r>
            <a:r>
              <a:rPr lang="pl-PL" sz="2400" b="1" dirty="0" err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wykonaniami</a:t>
            </a:r>
            <a:r>
              <a:rPr lang="pl-PL" sz="2400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oper i spektakli muzycznych. Podkreśla wcześniej zapisane w nutach przez kompozytora cechy utworu muzycznego: dynamika, metrum, agogika, artykulacja, frazowanie oraz wejścia poszczególnych głosów, sekcji instrumentów, solistów, wokalistów i instrumentalistów.</a:t>
            </a:r>
          </a:p>
          <a:p>
            <a:endParaRPr lang="pl-PL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400" dirty="0"/>
              <a:t>Daje znak na rozpoczęcie spektaklu, kłaniając się publiczności.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400" dirty="0"/>
              <a:t>Podczas spektaklu jest odwrócony tyłem do widowni, a przodem do muzyków.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400" dirty="0"/>
              <a:t>Prowadzi orkiestrę i cały zespół, każdy jego gest ma więc wyjątkowe znaczenie.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B7BBE17C-D4F3-BE49-8691-42D104B5F5EE}"/>
              </a:ext>
            </a:extLst>
          </p:cNvPr>
          <p:cNvSpPr txBox="1"/>
          <p:nvPr/>
        </p:nvSpPr>
        <p:spPr>
          <a:xfrm>
            <a:off x="4755883" y="6595838"/>
            <a:ext cx="332882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800" dirty="0">
                <a:solidFill>
                  <a:schemeClr val="bg1"/>
                </a:solidFill>
              </a:rPr>
              <a:t>Źródło: Wikipedia</a:t>
            </a:r>
          </a:p>
        </p:txBody>
      </p:sp>
    </p:spTree>
    <p:extLst>
      <p:ext uri="{BB962C8B-B14F-4D97-AF65-F5344CB8AC3E}">
        <p14:creationId xmlns:p14="http://schemas.microsoft.com/office/powerpoint/2010/main" val="32216429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DF1192F0-A539-6842-85D7-B96A8D6CCCDE}"/>
              </a:ext>
            </a:extLst>
          </p:cNvPr>
          <p:cNvGrpSpPr/>
          <p:nvPr/>
        </p:nvGrpSpPr>
        <p:grpSpPr>
          <a:xfrm>
            <a:off x="7303008" y="2745412"/>
            <a:ext cx="4657344" cy="1367176"/>
            <a:chOff x="7083552" y="2837745"/>
            <a:chExt cx="4657344" cy="1367176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90EFCD2B-DC64-3C45-AEA9-A3A8EB304274}"/>
                </a:ext>
              </a:extLst>
            </p:cNvPr>
            <p:cNvSpPr/>
            <p:nvPr/>
          </p:nvSpPr>
          <p:spPr>
            <a:xfrm>
              <a:off x="7083552" y="2837745"/>
              <a:ext cx="416966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pl-PL" sz="2400" dirty="0"/>
                <a:t>Jak to jest być…</a:t>
              </a:r>
              <a:endParaRPr lang="pl-PL" sz="2400" dirty="0">
                <a:solidFill>
                  <a:srgbClr val="CEB683"/>
                </a:solidFill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8B3162D3-B24E-5146-A5E5-DAF11E0B3B9E}"/>
                </a:ext>
              </a:extLst>
            </p:cNvPr>
            <p:cNvSpPr/>
            <p:nvPr/>
          </p:nvSpPr>
          <p:spPr>
            <a:xfrm>
              <a:off x="7083552" y="3558590"/>
              <a:ext cx="46573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pl-PL" sz="3600" dirty="0">
                  <a:solidFill>
                    <a:srgbClr val="CEB683"/>
                  </a:solidFill>
                </a:rPr>
                <a:t>Dyrygentem</a:t>
              </a: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3FA71927-FA13-ED4D-8EB9-FBE6F7BDC90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7847" y="-161365"/>
            <a:ext cx="4034118" cy="7247965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03185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173958C0-56D6-7646-8FC0-5BC1C71C3EAB}"/>
              </a:ext>
            </a:extLst>
          </p:cNvPr>
          <p:cNvGrpSpPr/>
          <p:nvPr/>
        </p:nvGrpSpPr>
        <p:grpSpPr>
          <a:xfrm>
            <a:off x="686089" y="1175790"/>
            <a:ext cx="10819822" cy="3343753"/>
            <a:chOff x="907464" y="755904"/>
            <a:chExt cx="10819822" cy="3343753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xmlns="" id="{8D2BE068-07E9-F949-A099-929F85531CE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7464" y="755904"/>
              <a:ext cx="3347544" cy="3343752"/>
            </a:xfrm>
            <a:prstGeom prst="rect">
              <a:avLst/>
            </a:prstGeom>
            <a:effectLst>
              <a:outerShdw blurRad="63500" sx="102000" sy="102000" algn="ctr" rotWithShape="0">
                <a:schemeClr val="tx1">
                  <a:alpha val="19000"/>
                </a:schemeClr>
              </a:outerShdw>
            </a:effectLst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xmlns="" id="{41212A08-8013-7241-B282-D0EF58DBECB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43604" y="755904"/>
              <a:ext cx="3347543" cy="3343752"/>
            </a:xfrm>
            <a:prstGeom prst="rect">
              <a:avLst/>
            </a:prstGeom>
            <a:effectLst>
              <a:outerShdw blurRad="63500" sx="102000" sy="102000" algn="ctr" rotWithShape="0">
                <a:schemeClr val="tx1">
                  <a:alpha val="19000"/>
                </a:schemeClr>
              </a:outerShdw>
            </a:effectLst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46B16138-D712-E44F-B4EC-B9271A9F600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79742" y="755904"/>
              <a:ext cx="3347544" cy="3343753"/>
            </a:xfrm>
            <a:prstGeom prst="rect">
              <a:avLst/>
            </a:prstGeom>
            <a:effectLst>
              <a:outerShdw blurRad="63500" sx="102000" sy="102000" algn="ctr" rotWithShape="0">
                <a:schemeClr val="tx1">
                  <a:alpha val="19000"/>
                </a:schemeClr>
              </a:outerShdw>
            </a:effectLst>
          </p:spPr>
        </p:pic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BF6BF862-2310-CE42-B19E-CD18D3C14FBE}"/>
              </a:ext>
            </a:extLst>
          </p:cNvPr>
          <p:cNvSpPr/>
          <p:nvPr/>
        </p:nvSpPr>
        <p:spPr>
          <a:xfrm>
            <a:off x="2267712" y="5035879"/>
            <a:ext cx="76565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3600" dirty="0"/>
              <a:t>Śpiewem możemy wyrażać </a:t>
            </a:r>
            <a:r>
              <a:rPr lang="pl-PL" sz="3600" dirty="0">
                <a:solidFill>
                  <a:srgbClr val="CEB683"/>
                </a:solidFill>
              </a:rPr>
              <a:t>emocje</a:t>
            </a:r>
          </a:p>
        </p:txBody>
      </p:sp>
    </p:spTree>
    <p:extLst>
      <p:ext uri="{BB962C8B-B14F-4D97-AF65-F5344CB8AC3E}">
        <p14:creationId xmlns:p14="http://schemas.microsoft.com/office/powerpoint/2010/main" val="37521458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7BCD16DB-0FF0-C740-915E-24BE4D57A144}"/>
              </a:ext>
            </a:extLst>
          </p:cNvPr>
          <p:cNvGrpSpPr/>
          <p:nvPr/>
        </p:nvGrpSpPr>
        <p:grpSpPr>
          <a:xfrm>
            <a:off x="9157617" y="5629343"/>
            <a:ext cx="2570638" cy="1125099"/>
            <a:chOff x="9517033" y="5629343"/>
            <a:chExt cx="2570638" cy="1125099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A74E663A-5E82-FA48-992B-CDADFD0DBB36}"/>
                </a:ext>
              </a:extLst>
            </p:cNvPr>
            <p:cNvSpPr txBox="1"/>
            <p:nvPr/>
          </p:nvSpPr>
          <p:spPr>
            <a:xfrm>
              <a:off x="10324618" y="5842544"/>
              <a:ext cx="115608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x-none" sz="1000" dirty="0">
                  <a:solidFill>
                    <a:schemeClr val="bg1">
                      <a:lumMod val="65000"/>
                      <a:lumOff val="35000"/>
                    </a:schemeClr>
                  </a:solidFill>
                </a:rPr>
                <a:t>Opracowane przez</a:t>
              </a: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xmlns="" id="{03BDB6EF-330B-A24F-B70C-91F81D221E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17033" y="5629343"/>
              <a:ext cx="2570638" cy="1125099"/>
            </a:xfrm>
            <a:prstGeom prst="rect">
              <a:avLst/>
            </a:prstGeom>
          </p:spPr>
        </p:pic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EC02F866-0444-5644-96B1-F78E94DA2FC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3394" y="1737811"/>
            <a:ext cx="1081224" cy="1080000"/>
          </a:xfrm>
          <a:prstGeom prst="rect">
            <a:avLst/>
          </a:prstGeom>
          <a:effectLst>
            <a:outerShdw blurRad="63500" sx="102000" sy="102000" algn="ctr" rotWithShape="0">
              <a:schemeClr val="tx1">
                <a:alpha val="19000"/>
              </a:scheme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6630F6EE-B78F-424F-AC1A-476EE13A644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7641" y="523374"/>
            <a:ext cx="1080000" cy="1080000"/>
          </a:xfrm>
          <a:prstGeom prst="rect">
            <a:avLst/>
          </a:prstGeom>
          <a:effectLst>
            <a:outerShdw blurRad="63500" sx="102000" sy="102000" algn="ctr" rotWithShape="0">
              <a:schemeClr val="tx1">
                <a:alpha val="19000"/>
              </a:scheme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7AA0EA54-975C-8448-BD31-EC14AFD6285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7641" y="1737811"/>
            <a:ext cx="1080000" cy="1080000"/>
          </a:xfrm>
          <a:prstGeom prst="rect">
            <a:avLst/>
          </a:prstGeom>
          <a:effectLst>
            <a:outerShdw blurRad="63500" sx="102000" sy="102000" algn="ctr" rotWithShape="0">
              <a:schemeClr val="tx1">
                <a:alpha val="19000"/>
              </a:schemeClr>
            </a:outerShdw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AB5FBE96-7D33-0A46-9A9D-DEC01130AB4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6416" y="2952248"/>
            <a:ext cx="1081225" cy="1080000"/>
          </a:xfrm>
          <a:prstGeom prst="rect">
            <a:avLst/>
          </a:prstGeom>
          <a:effectLst>
            <a:outerShdw blurRad="63500" sx="102000" sy="102000" algn="ctr" rotWithShape="0">
              <a:schemeClr val="tx1">
                <a:alpha val="19000"/>
              </a:schemeClr>
            </a:outerShdw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C090760C-4C39-5C47-A2F9-245E1BB1C90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3394" y="523374"/>
            <a:ext cx="1081224" cy="1080000"/>
          </a:xfrm>
          <a:prstGeom prst="rect">
            <a:avLst/>
          </a:prstGeom>
          <a:effectLst>
            <a:outerShdw blurRad="63500" sx="102000" sy="102000" algn="ctr" rotWithShape="0">
              <a:schemeClr val="tx1">
                <a:alpha val="19000"/>
              </a:schemeClr>
            </a:outerShdw>
          </a:effec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6C6C6568-AAC3-7347-B91B-1E46837B8CA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3394" y="2952248"/>
            <a:ext cx="1081224" cy="1080000"/>
          </a:xfrm>
          <a:prstGeom prst="rect">
            <a:avLst/>
          </a:prstGeom>
          <a:effectLst>
            <a:outerShdw blurRad="63500" sx="102000" sy="102000" algn="ctr" rotWithShape="0">
              <a:schemeClr val="tx1">
                <a:alpha val="19000"/>
              </a:scheme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DF53DD63-AA95-8F41-8578-2FE941D897E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16828" y="291440"/>
            <a:ext cx="7440741" cy="5321616"/>
          </a:xfrm>
          <a:prstGeom prst="round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59B549E-9E98-624D-9DDB-12F8108EB33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98230" y="4166686"/>
            <a:ext cx="2489412" cy="1531946"/>
          </a:xfrm>
          <a:prstGeom prst="round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BE871117-E638-DF45-A649-3AE3D67435DA}"/>
              </a:ext>
            </a:extLst>
          </p:cNvPr>
          <p:cNvSpPr txBox="1"/>
          <p:nvPr/>
        </p:nvSpPr>
        <p:spPr>
          <a:xfrm>
            <a:off x="1054906" y="2644171"/>
            <a:ext cx="6756125" cy="1569660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pl-PL" sz="4800" b="1" cap="small" dirty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  <a:t>Zapraszamy do</a:t>
            </a:r>
            <a:br>
              <a:rPr lang="pl-PL" sz="4800" b="1" cap="small" dirty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</a:br>
            <a:r>
              <a:rPr lang="pl-PL" sz="4800" b="1" cap="small" dirty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  <a:t>Opery Śląskiej!</a:t>
            </a:r>
          </a:p>
        </p:txBody>
      </p:sp>
      <p:pic>
        <p:nvPicPr>
          <p:cNvPr id="18" name="3535D4D8-C42F-4CF2-AB0E-868C5C6117EE" descr="5E9A5BEA-4733-4D5A-8D8C-525E11280A95@opera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600" y="6088765"/>
            <a:ext cx="4309413" cy="445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1362" y="6036771"/>
            <a:ext cx="597544" cy="597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pole tekstowe 1"/>
          <p:cNvSpPr txBox="1"/>
          <p:nvPr/>
        </p:nvSpPr>
        <p:spPr>
          <a:xfrm>
            <a:off x="5286703" y="6088765"/>
            <a:ext cx="387091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dirty="0"/>
              <a:t>Dofinansowano ze środków Ministerstwa Kultury i Dziedzictwa Narodowego pochodzących z Funduszu Promocji Kultury.</a:t>
            </a:r>
          </a:p>
        </p:txBody>
      </p:sp>
    </p:spTree>
    <p:extLst>
      <p:ext uri="{BB962C8B-B14F-4D97-AF65-F5344CB8AC3E}">
        <p14:creationId xmlns:p14="http://schemas.microsoft.com/office/powerpoint/2010/main" val="4605216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C0F075B6-07F5-7C4E-B991-61FCEC3FB5F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7256" y="273900"/>
            <a:ext cx="3319902" cy="221326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4A5B67AA-C5F8-F94D-B4E9-61F6BA51C6D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7941" y="477953"/>
            <a:ext cx="3096118" cy="206407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E7B5B833-CCB8-0C48-BA27-AFB2FAA8384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8067" y="230586"/>
            <a:ext cx="3449844" cy="229989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79764394-157E-CE41-BD17-5FE3D1BEDF0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680" y="2487168"/>
            <a:ext cx="2971922" cy="1981281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AF083681-A8B7-0F4E-BD04-95C92F6A8E0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2464" y="2481072"/>
            <a:ext cx="3449844" cy="2299896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7C235919-8AF5-2241-A9BB-ACD7BF69BC5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9967" y="2501346"/>
            <a:ext cx="3319902" cy="2213268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22B44138-80B9-AF4F-A88F-DCE7BBA44759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3298" y="2485785"/>
            <a:ext cx="3449844" cy="2299896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B47F666A-0A4D-1D49-BD7C-2101D5054E69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8719" y="4535505"/>
            <a:ext cx="3058424" cy="203894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4713FE7F-CE44-F140-9670-E7F8D16B3430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7941" y="4634621"/>
            <a:ext cx="3054319" cy="2036213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16365EDA-F8E7-7742-9472-E24EB32092BB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0881" y="4553875"/>
            <a:ext cx="3397123" cy="2264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824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23CCEBFD-49AF-0F4B-98CB-879BEF216A0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1648" y="0"/>
            <a:ext cx="6851904" cy="6858000"/>
          </a:xfrm>
          <a:prstGeom prst="ellipse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8864243E-C586-3A49-B34E-08C3241D7F2D}"/>
              </a:ext>
            </a:extLst>
          </p:cNvPr>
          <p:cNvGrpSpPr/>
          <p:nvPr/>
        </p:nvGrpSpPr>
        <p:grpSpPr>
          <a:xfrm>
            <a:off x="7303008" y="2745412"/>
            <a:ext cx="4657344" cy="1367176"/>
            <a:chOff x="7083552" y="2837745"/>
            <a:chExt cx="4657344" cy="1367176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xmlns="" id="{5445EB29-03A9-5848-A59D-4F61A2B3DD0F}"/>
                </a:ext>
              </a:extLst>
            </p:cNvPr>
            <p:cNvSpPr/>
            <p:nvPr/>
          </p:nvSpPr>
          <p:spPr>
            <a:xfrm>
              <a:off x="7083552" y="2837745"/>
              <a:ext cx="416966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pl-PL" sz="2400" dirty="0"/>
                <a:t>Kilka słów o….</a:t>
              </a:r>
              <a:endParaRPr lang="pl-PL" sz="2400" dirty="0">
                <a:solidFill>
                  <a:srgbClr val="CEB683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xmlns="" id="{A0FFE5AB-26F7-AD48-94E2-CF44BAE5B528}"/>
                </a:ext>
              </a:extLst>
            </p:cNvPr>
            <p:cNvSpPr/>
            <p:nvPr/>
          </p:nvSpPr>
          <p:spPr>
            <a:xfrm>
              <a:off x="7083552" y="3558590"/>
              <a:ext cx="46573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pl-PL" sz="3600" dirty="0">
                  <a:solidFill>
                    <a:srgbClr val="CEB683"/>
                  </a:solidFill>
                </a:rPr>
                <a:t>Operze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26268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6">
            <a:extLst>
              <a:ext uri="{FF2B5EF4-FFF2-40B4-BE49-F238E27FC236}">
                <a16:creationId xmlns:a16="http://schemas.microsoft.com/office/drawing/2014/main" xmlns="" id="{D0B9CF00-DE72-BC48-9E3D-E833F915843A}"/>
              </a:ext>
            </a:extLst>
          </p:cNvPr>
          <p:cNvSpPr/>
          <p:nvPr/>
        </p:nvSpPr>
        <p:spPr>
          <a:xfrm>
            <a:off x="4627225" y="-442722"/>
            <a:ext cx="7564775" cy="8310948"/>
          </a:xfrm>
          <a:custGeom>
            <a:avLst/>
            <a:gdLst>
              <a:gd name="connsiteX0" fmla="*/ 0 w 6018750"/>
              <a:gd name="connsiteY0" fmla="*/ 0 h 6858000"/>
              <a:gd name="connsiteX1" fmla="*/ 6018750 w 6018750"/>
              <a:gd name="connsiteY1" fmla="*/ 0 h 6858000"/>
              <a:gd name="connsiteX2" fmla="*/ 6018750 w 6018750"/>
              <a:gd name="connsiteY2" fmla="*/ 6858000 h 6858000"/>
              <a:gd name="connsiteX3" fmla="*/ 0 w 6018750"/>
              <a:gd name="connsiteY3" fmla="*/ 6858000 h 6858000"/>
              <a:gd name="connsiteX4" fmla="*/ 0 w 6018750"/>
              <a:gd name="connsiteY4" fmla="*/ 0 h 6858000"/>
              <a:gd name="connsiteX0" fmla="*/ 752343 w 6771093"/>
              <a:gd name="connsiteY0" fmla="*/ 857250 h 7715250"/>
              <a:gd name="connsiteX1" fmla="*/ 6771093 w 6771093"/>
              <a:gd name="connsiteY1" fmla="*/ 857250 h 7715250"/>
              <a:gd name="connsiteX2" fmla="*/ 6771093 w 6771093"/>
              <a:gd name="connsiteY2" fmla="*/ 7715250 h 7715250"/>
              <a:gd name="connsiteX3" fmla="*/ 752343 w 6771093"/>
              <a:gd name="connsiteY3" fmla="*/ 7715250 h 7715250"/>
              <a:gd name="connsiteX4" fmla="*/ 752343 w 6771093"/>
              <a:gd name="connsiteY4" fmla="*/ 857250 h 7715250"/>
              <a:gd name="connsiteX0" fmla="*/ 889216 w 6657446"/>
              <a:gd name="connsiteY0" fmla="*/ 1402225 h 7395929"/>
              <a:gd name="connsiteX1" fmla="*/ 6657446 w 6657446"/>
              <a:gd name="connsiteY1" fmla="*/ 537929 h 7395929"/>
              <a:gd name="connsiteX2" fmla="*/ 6657446 w 6657446"/>
              <a:gd name="connsiteY2" fmla="*/ 7395929 h 7395929"/>
              <a:gd name="connsiteX3" fmla="*/ 638696 w 6657446"/>
              <a:gd name="connsiteY3" fmla="*/ 7395929 h 7395929"/>
              <a:gd name="connsiteX4" fmla="*/ 889216 w 6657446"/>
              <a:gd name="connsiteY4" fmla="*/ 1402225 h 7395929"/>
              <a:gd name="connsiteX0" fmla="*/ 922310 w 6690540"/>
              <a:gd name="connsiteY0" fmla="*/ 1385933 h 7379637"/>
              <a:gd name="connsiteX1" fmla="*/ 6690540 w 6690540"/>
              <a:gd name="connsiteY1" fmla="*/ 521637 h 7379637"/>
              <a:gd name="connsiteX2" fmla="*/ 6690540 w 6690540"/>
              <a:gd name="connsiteY2" fmla="*/ 7379637 h 7379637"/>
              <a:gd name="connsiteX3" fmla="*/ 671790 w 6690540"/>
              <a:gd name="connsiteY3" fmla="*/ 7379637 h 7379637"/>
              <a:gd name="connsiteX4" fmla="*/ 922310 w 6690540"/>
              <a:gd name="connsiteY4" fmla="*/ 1385933 h 7379637"/>
              <a:gd name="connsiteX0" fmla="*/ 1117312 w 6572391"/>
              <a:gd name="connsiteY0" fmla="*/ 1784902 h 7277565"/>
              <a:gd name="connsiteX1" fmla="*/ 6572391 w 6572391"/>
              <a:gd name="connsiteY1" fmla="*/ 419565 h 7277565"/>
              <a:gd name="connsiteX2" fmla="*/ 6572391 w 6572391"/>
              <a:gd name="connsiteY2" fmla="*/ 7277565 h 7277565"/>
              <a:gd name="connsiteX3" fmla="*/ 553641 w 6572391"/>
              <a:gd name="connsiteY3" fmla="*/ 7277565 h 7277565"/>
              <a:gd name="connsiteX4" fmla="*/ 1117312 w 6572391"/>
              <a:gd name="connsiteY4" fmla="*/ 1784902 h 7277565"/>
              <a:gd name="connsiteX0" fmla="*/ 1049387 w 6504466"/>
              <a:gd name="connsiteY0" fmla="*/ 1784902 h 8051825"/>
              <a:gd name="connsiteX1" fmla="*/ 6504466 w 6504466"/>
              <a:gd name="connsiteY1" fmla="*/ 419565 h 8051825"/>
              <a:gd name="connsiteX2" fmla="*/ 6504466 w 6504466"/>
              <a:gd name="connsiteY2" fmla="*/ 7277565 h 8051825"/>
              <a:gd name="connsiteX3" fmla="*/ 485716 w 6504466"/>
              <a:gd name="connsiteY3" fmla="*/ 7277565 h 8051825"/>
              <a:gd name="connsiteX4" fmla="*/ 1049387 w 6504466"/>
              <a:gd name="connsiteY4" fmla="*/ 1784902 h 8051825"/>
              <a:gd name="connsiteX0" fmla="*/ 1072675 w 6490176"/>
              <a:gd name="connsiteY0" fmla="*/ 1784902 h 8051825"/>
              <a:gd name="connsiteX1" fmla="*/ 6490176 w 6490176"/>
              <a:gd name="connsiteY1" fmla="*/ 419565 h 8051825"/>
              <a:gd name="connsiteX2" fmla="*/ 6490176 w 6490176"/>
              <a:gd name="connsiteY2" fmla="*/ 7277565 h 8051825"/>
              <a:gd name="connsiteX3" fmla="*/ 471426 w 6490176"/>
              <a:gd name="connsiteY3" fmla="*/ 7277565 h 8051825"/>
              <a:gd name="connsiteX4" fmla="*/ 1072675 w 6490176"/>
              <a:gd name="connsiteY4" fmla="*/ 1784902 h 8051825"/>
              <a:gd name="connsiteX0" fmla="*/ 2147274 w 7564775"/>
              <a:gd name="connsiteY0" fmla="*/ 1808059 h 8310948"/>
              <a:gd name="connsiteX1" fmla="*/ 7564775 w 7564775"/>
              <a:gd name="connsiteY1" fmla="*/ 442722 h 8310948"/>
              <a:gd name="connsiteX2" fmla="*/ 7564775 w 7564775"/>
              <a:gd name="connsiteY2" fmla="*/ 7300722 h 8310948"/>
              <a:gd name="connsiteX3" fmla="*/ 268370 w 7564775"/>
              <a:gd name="connsiteY3" fmla="*/ 7739133 h 8310948"/>
              <a:gd name="connsiteX4" fmla="*/ 2147274 w 7564775"/>
              <a:gd name="connsiteY4" fmla="*/ 1808059 h 8310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64775" h="8310948">
                <a:moveTo>
                  <a:pt x="2147274" y="1808059"/>
                </a:moveTo>
                <a:cubicBezTo>
                  <a:pt x="3363341" y="591991"/>
                  <a:pt x="6561650" y="-700278"/>
                  <a:pt x="7564775" y="442722"/>
                </a:cubicBezTo>
                <a:lnTo>
                  <a:pt x="7564775" y="7300722"/>
                </a:lnTo>
                <a:cubicBezTo>
                  <a:pt x="6561650" y="8443722"/>
                  <a:pt x="1171287" y="8654577"/>
                  <a:pt x="268370" y="7739133"/>
                </a:cubicBezTo>
                <a:cubicBezTo>
                  <a:pt x="-634547" y="6823689"/>
                  <a:pt x="931207" y="3024127"/>
                  <a:pt x="2147274" y="1808059"/>
                </a:cubicBezTo>
                <a:close/>
              </a:path>
            </a:pathLst>
          </a:custGeom>
          <a:gradFill flip="none" rotWithShape="1">
            <a:gsLst>
              <a:gs pos="35000">
                <a:srgbClr val="5E0612"/>
              </a:gs>
              <a:gs pos="83000">
                <a:srgbClr val="5E0612">
                  <a:alpha val="74902"/>
                </a:srgbClr>
              </a:gs>
              <a:gs pos="100000">
                <a:srgbClr val="5E0612">
                  <a:alpha val="5019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55BEF8E-3225-1141-8C77-D8F24908DECF}"/>
              </a:ext>
            </a:extLst>
          </p:cNvPr>
          <p:cNvSpPr txBox="1"/>
          <p:nvPr/>
        </p:nvSpPr>
        <p:spPr>
          <a:xfrm>
            <a:off x="6735726" y="309939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x-none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C3B8BC43-AC28-7C4C-8645-3F99088E0A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467" y="219342"/>
            <a:ext cx="3253065" cy="3249381"/>
          </a:xfrm>
          <a:prstGeom prst="rect">
            <a:avLst/>
          </a:prstGeom>
          <a:effectLst>
            <a:outerShdw blurRad="63500" sx="102000" sy="102000" algn="ctr" rotWithShape="0">
              <a:schemeClr val="tx1">
                <a:alpha val="19000"/>
              </a:scheme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87D63F7D-5AC9-764E-8988-3BCABD64162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5887" y="1000059"/>
            <a:ext cx="2860466" cy="2860466"/>
          </a:xfrm>
          <a:prstGeom prst="rect">
            <a:avLst/>
          </a:prstGeom>
          <a:effectLst>
            <a:outerShdw blurRad="63500" sx="102000" sy="102000" algn="ctr" rotWithShape="0">
              <a:schemeClr val="tx1">
                <a:alpha val="19000"/>
              </a:schemeClr>
            </a:outerShdw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66AEDA63-7146-EB40-B78A-2BFA233202A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045" y="3080785"/>
            <a:ext cx="3249382" cy="3249382"/>
          </a:xfrm>
          <a:prstGeom prst="rect">
            <a:avLst/>
          </a:prstGeom>
          <a:effectLst>
            <a:outerShdw blurRad="63500" sx="102000" sy="102000" algn="ctr" rotWithShape="0">
              <a:schemeClr val="tx1">
                <a:alpha val="19000"/>
              </a:schemeClr>
            </a:outerShdw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03EEEFBA-6739-1447-A227-BBCEBEA8D19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8621" y="4082816"/>
            <a:ext cx="2568210" cy="2569464"/>
          </a:xfrm>
          <a:prstGeom prst="rect">
            <a:avLst/>
          </a:prstGeom>
          <a:effectLst>
            <a:outerShdw blurRad="63500" sx="102000" sy="102000" algn="ctr" rotWithShape="0">
              <a:schemeClr val="tx1">
                <a:alpha val="19000"/>
              </a:schemeClr>
            </a:outerShdw>
          </a:effectLst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91E17033-9264-3942-82DC-1AC67F5B8DD1}"/>
              </a:ext>
            </a:extLst>
          </p:cNvPr>
          <p:cNvGrpSpPr/>
          <p:nvPr/>
        </p:nvGrpSpPr>
        <p:grpSpPr>
          <a:xfrm>
            <a:off x="7093151" y="764024"/>
            <a:ext cx="4619878" cy="6093976"/>
            <a:chOff x="7093151" y="909619"/>
            <a:chExt cx="4619878" cy="6093976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7BA0C036-56B9-B344-8ED5-5A29EEF8827B}"/>
                </a:ext>
              </a:extLst>
            </p:cNvPr>
            <p:cNvSpPr txBox="1"/>
            <p:nvPr/>
          </p:nvSpPr>
          <p:spPr>
            <a:xfrm>
              <a:off x="7093151" y="1740616"/>
              <a:ext cx="4619878" cy="52629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pl-PL" sz="2400" dirty="0"/>
                <a:t>Wyjątkowe miejsce, w którym obejrzeć spotykają się </a:t>
              </a:r>
              <a:r>
                <a:rPr lang="pl-PL" sz="2400" b="1" dirty="0"/>
                <a:t>śpiew</a:t>
              </a:r>
              <a:r>
                <a:rPr lang="pl-PL" sz="2400" dirty="0"/>
                <a:t>, </a:t>
              </a:r>
              <a:r>
                <a:rPr lang="pl-PL" sz="2400" b="1" dirty="0"/>
                <a:t>teatr</a:t>
              </a:r>
              <a:r>
                <a:rPr lang="pl-PL" sz="2400" dirty="0"/>
                <a:t>, </a:t>
              </a:r>
              <a:r>
                <a:rPr lang="pl-PL" sz="2400" b="1" dirty="0"/>
                <a:t>muzyka</a:t>
              </a:r>
              <a:r>
                <a:rPr lang="pl-PL" sz="2400" dirty="0"/>
                <a:t> i </a:t>
              </a:r>
              <a:r>
                <a:rPr lang="pl-PL" sz="2400" b="1" dirty="0"/>
                <a:t>taniec</a:t>
              </a:r>
              <a:r>
                <a:rPr lang="pl-PL" sz="2400" dirty="0"/>
                <a:t>.</a:t>
              </a:r>
            </a:p>
            <a:p>
              <a:endParaRPr lang="pl-PL" sz="2400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endParaRPr>
            </a:p>
            <a:p>
              <a:r>
                <a:rPr lang="pl-PL" sz="2400" dirty="0"/>
                <a:t>W operze możemy posłuchać i obejrzeć:</a:t>
              </a:r>
            </a:p>
            <a:p>
              <a:endParaRPr lang="pl-PL" sz="24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pl-PL" sz="2400" dirty="0"/>
                <a:t>Spektakle operowe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pl-PL" sz="2400" dirty="0" smtClean="0"/>
                <a:t>Spektakle musicalowe</a:t>
              </a:r>
              <a:endParaRPr lang="pl-PL" sz="24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pl-PL" sz="2400" dirty="0" smtClean="0"/>
                <a:t>Spektakle </a:t>
              </a:r>
              <a:r>
                <a:rPr lang="pl-PL" sz="2400" dirty="0"/>
                <a:t>baletowe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pl-PL" sz="2400" dirty="0"/>
                <a:t>Koncerty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pl-PL" sz="2400" dirty="0"/>
                <a:t>Operetki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pl-PL" sz="2400" dirty="0" smtClean="0"/>
                <a:t>Inne wydarzenia artystyczne</a:t>
              </a:r>
              <a:endParaRPr lang="pl-PL" sz="2400" dirty="0"/>
            </a:p>
            <a:p>
              <a:endParaRPr lang="pl-PL" sz="2400" dirty="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D627F1D0-A7BA-644C-92D4-2891564D653F}"/>
                </a:ext>
              </a:extLst>
            </p:cNvPr>
            <p:cNvSpPr txBox="1"/>
            <p:nvPr/>
          </p:nvSpPr>
          <p:spPr>
            <a:xfrm>
              <a:off x="7093151" y="909619"/>
              <a:ext cx="415741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sz="4800" b="1" cap="small" dirty="0">
                  <a:solidFill>
                    <a:srgbClr val="CEB683"/>
                  </a:solidFill>
                  <a:latin typeface="Poppins" pitchFamily="2" charset="77"/>
                  <a:cs typeface="Poppins" pitchFamily="2" charset="77"/>
                </a:rPr>
                <a:t>Opera Śląska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3241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485EA7B0-7C89-6345-962F-0A8A9C0919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52838" y="683323"/>
            <a:ext cx="8419872" cy="5266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DF17290-5826-7B46-9B0E-D450B80CFDF8}"/>
              </a:ext>
            </a:extLst>
          </p:cNvPr>
          <p:cNvSpPr txBox="1"/>
          <p:nvPr/>
        </p:nvSpPr>
        <p:spPr>
          <a:xfrm>
            <a:off x="511087" y="5138057"/>
            <a:ext cx="1308371" cy="58477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x-none" sz="3200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Bradley Hand" pitchFamily="2" charset="77"/>
              </a:rPr>
              <a:t>Scena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2A84214-F95F-8A4A-A431-1AA582AAB1B9}"/>
              </a:ext>
            </a:extLst>
          </p:cNvPr>
          <p:cNvSpPr txBox="1"/>
          <p:nvPr/>
        </p:nvSpPr>
        <p:spPr>
          <a:xfrm>
            <a:off x="1886064" y="47498"/>
            <a:ext cx="1420582" cy="58477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x-none" sz="3200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Bradley Hand" pitchFamily="2" charset="77"/>
              </a:rPr>
              <a:t>kulisy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7179E5D5-E067-634C-BCF3-15748C533A49}"/>
              </a:ext>
            </a:extLst>
          </p:cNvPr>
          <p:cNvSpPr txBox="1"/>
          <p:nvPr/>
        </p:nvSpPr>
        <p:spPr>
          <a:xfrm>
            <a:off x="6599153" y="47498"/>
            <a:ext cx="2286203" cy="58477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x-none" sz="3200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Bradley Hand" pitchFamily="2" charset="77"/>
              </a:rPr>
              <a:t>scenografia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493EFA74-10B6-8145-AAD7-A3EBFD86E90B}"/>
              </a:ext>
            </a:extLst>
          </p:cNvPr>
          <p:cNvSpPr txBox="1"/>
          <p:nvPr/>
        </p:nvSpPr>
        <p:spPr>
          <a:xfrm>
            <a:off x="10500083" y="1342148"/>
            <a:ext cx="914033" cy="58477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x-none" sz="3200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Bradley Hand" pitchFamily="2" charset="77"/>
              </a:rPr>
              <a:t>chór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EDEADF32-79AF-FE40-A63B-E416204C2CBE}"/>
              </a:ext>
            </a:extLst>
          </p:cNvPr>
          <p:cNvSpPr txBox="1"/>
          <p:nvPr/>
        </p:nvSpPr>
        <p:spPr>
          <a:xfrm>
            <a:off x="10285709" y="4845669"/>
            <a:ext cx="1906291" cy="58477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x-none" sz="3200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Bradley Hand" pitchFamily="2" charset="77"/>
              </a:rPr>
              <a:t>widownia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1FDF6917-A225-604E-9E16-6B8A650C6E3E}"/>
              </a:ext>
            </a:extLst>
          </p:cNvPr>
          <p:cNvSpPr txBox="1"/>
          <p:nvPr/>
        </p:nvSpPr>
        <p:spPr>
          <a:xfrm>
            <a:off x="8715235" y="6215140"/>
            <a:ext cx="2007281" cy="58477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x-none" sz="3200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Bradley Hand" pitchFamily="2" charset="77"/>
              </a:rPr>
              <a:t>orkiestron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160764B6-627A-F945-87B2-C9C157AAF886}"/>
              </a:ext>
            </a:extLst>
          </p:cNvPr>
          <p:cNvSpPr txBox="1"/>
          <p:nvPr/>
        </p:nvSpPr>
        <p:spPr>
          <a:xfrm>
            <a:off x="2193335" y="6099266"/>
            <a:ext cx="1941557" cy="58477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x-none" sz="3200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Bradley Hand" pitchFamily="2" charset="77"/>
              </a:rPr>
              <a:t>dyrygent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ED7D92BB-3414-7447-9873-1FAD6E3702A1}"/>
              </a:ext>
            </a:extLst>
          </p:cNvPr>
          <p:cNvSpPr txBox="1"/>
          <p:nvPr/>
        </p:nvSpPr>
        <p:spPr>
          <a:xfrm>
            <a:off x="209901" y="1518720"/>
            <a:ext cx="1029449" cy="58477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x-none" sz="3200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Bradley Hand" pitchFamily="2" charset="77"/>
              </a:rPr>
              <a:t>balet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B87C6D21-47B5-A84B-ABBD-31926A6D8567}"/>
              </a:ext>
            </a:extLst>
          </p:cNvPr>
          <p:cNvSpPr txBox="1"/>
          <p:nvPr/>
        </p:nvSpPr>
        <p:spPr>
          <a:xfrm>
            <a:off x="5163184" y="6154057"/>
            <a:ext cx="1311578" cy="58477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x-none" sz="3200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Bradley Hand" pitchFamily="2" charset="77"/>
              </a:rPr>
              <a:t>soliści</a:t>
            </a:r>
          </a:p>
        </p:txBody>
      </p:sp>
      <p:sp>
        <p:nvSpPr>
          <p:cNvPr id="7" name="Strzałka w prawo 6"/>
          <p:cNvSpPr/>
          <p:nvPr/>
        </p:nvSpPr>
        <p:spPr>
          <a:xfrm rot="1794515">
            <a:off x="3039428" y="1047209"/>
            <a:ext cx="2459562" cy="390421"/>
          </a:xfrm>
          <a:prstGeom prst="rightArrow">
            <a:avLst>
              <a:gd name="adj1" fmla="val 34760"/>
              <a:gd name="adj2" fmla="val 50000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0" name="Strzałka w prawo 29"/>
          <p:cNvSpPr/>
          <p:nvPr/>
        </p:nvSpPr>
        <p:spPr>
          <a:xfrm rot="1794515">
            <a:off x="3039428" y="1047210"/>
            <a:ext cx="2459562" cy="390421"/>
          </a:xfrm>
          <a:prstGeom prst="rightArrow">
            <a:avLst>
              <a:gd name="adj1" fmla="val 34760"/>
              <a:gd name="adj2" fmla="val 50000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1" name="Strzałka w prawo 30"/>
          <p:cNvSpPr/>
          <p:nvPr/>
        </p:nvSpPr>
        <p:spPr>
          <a:xfrm rot="6856204">
            <a:off x="5220632" y="1833094"/>
            <a:ext cx="2438651" cy="317400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2" name="Strzałka w prawo 31"/>
          <p:cNvSpPr/>
          <p:nvPr/>
        </p:nvSpPr>
        <p:spPr>
          <a:xfrm>
            <a:off x="9985829" y="1811107"/>
            <a:ext cx="45719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3" name="Strzałka w dół 32"/>
          <p:cNvSpPr/>
          <p:nvPr/>
        </p:nvSpPr>
        <p:spPr>
          <a:xfrm rot="3861481">
            <a:off x="8426887" y="661895"/>
            <a:ext cx="317801" cy="3934365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4" name="Strzałka w dół 33"/>
          <p:cNvSpPr/>
          <p:nvPr/>
        </p:nvSpPr>
        <p:spPr>
          <a:xfrm rot="8176120">
            <a:off x="10351914" y="3579799"/>
            <a:ext cx="290351" cy="1431214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5" name="Strzałka w dół 34"/>
          <p:cNvSpPr/>
          <p:nvPr/>
        </p:nvSpPr>
        <p:spPr>
          <a:xfrm rot="7114956">
            <a:off x="8173739" y="4490697"/>
            <a:ext cx="341839" cy="2326846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6" name="Strzałka w dół 35"/>
          <p:cNvSpPr/>
          <p:nvPr/>
        </p:nvSpPr>
        <p:spPr>
          <a:xfrm rot="10800000">
            <a:off x="6062774" y="4631875"/>
            <a:ext cx="242316" cy="1688944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7" name="Strzałka w dół 36"/>
          <p:cNvSpPr/>
          <p:nvPr/>
        </p:nvSpPr>
        <p:spPr>
          <a:xfrm rot="14946830">
            <a:off x="4610834" y="4440259"/>
            <a:ext cx="268364" cy="2312017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8" name="Strzałka w prawo 37"/>
          <p:cNvSpPr/>
          <p:nvPr/>
        </p:nvSpPr>
        <p:spPr>
          <a:xfrm rot="20698361">
            <a:off x="1413211" y="4589464"/>
            <a:ext cx="3501805" cy="326221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9" name="Strzałka w dół 38"/>
          <p:cNvSpPr/>
          <p:nvPr/>
        </p:nvSpPr>
        <p:spPr>
          <a:xfrm rot="17771833">
            <a:off x="2961615" y="870413"/>
            <a:ext cx="302711" cy="3804369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72606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56617F3-E92B-0A4E-B95E-EFCEAED6F7D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8989511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E46AFF2E-05EB-B54B-BC8D-D4A273C91F1D}"/>
              </a:ext>
            </a:extLst>
          </p:cNvPr>
          <p:cNvSpPr/>
          <p:nvPr/>
        </p:nvSpPr>
        <p:spPr>
          <a:xfrm>
            <a:off x="4627225" y="-442722"/>
            <a:ext cx="7564775" cy="8310948"/>
          </a:xfrm>
          <a:custGeom>
            <a:avLst/>
            <a:gdLst>
              <a:gd name="connsiteX0" fmla="*/ 0 w 6018750"/>
              <a:gd name="connsiteY0" fmla="*/ 0 h 6858000"/>
              <a:gd name="connsiteX1" fmla="*/ 6018750 w 6018750"/>
              <a:gd name="connsiteY1" fmla="*/ 0 h 6858000"/>
              <a:gd name="connsiteX2" fmla="*/ 6018750 w 6018750"/>
              <a:gd name="connsiteY2" fmla="*/ 6858000 h 6858000"/>
              <a:gd name="connsiteX3" fmla="*/ 0 w 6018750"/>
              <a:gd name="connsiteY3" fmla="*/ 6858000 h 6858000"/>
              <a:gd name="connsiteX4" fmla="*/ 0 w 6018750"/>
              <a:gd name="connsiteY4" fmla="*/ 0 h 6858000"/>
              <a:gd name="connsiteX0" fmla="*/ 752343 w 6771093"/>
              <a:gd name="connsiteY0" fmla="*/ 857250 h 7715250"/>
              <a:gd name="connsiteX1" fmla="*/ 6771093 w 6771093"/>
              <a:gd name="connsiteY1" fmla="*/ 857250 h 7715250"/>
              <a:gd name="connsiteX2" fmla="*/ 6771093 w 6771093"/>
              <a:gd name="connsiteY2" fmla="*/ 7715250 h 7715250"/>
              <a:gd name="connsiteX3" fmla="*/ 752343 w 6771093"/>
              <a:gd name="connsiteY3" fmla="*/ 7715250 h 7715250"/>
              <a:gd name="connsiteX4" fmla="*/ 752343 w 6771093"/>
              <a:gd name="connsiteY4" fmla="*/ 857250 h 7715250"/>
              <a:gd name="connsiteX0" fmla="*/ 889216 w 6657446"/>
              <a:gd name="connsiteY0" fmla="*/ 1402225 h 7395929"/>
              <a:gd name="connsiteX1" fmla="*/ 6657446 w 6657446"/>
              <a:gd name="connsiteY1" fmla="*/ 537929 h 7395929"/>
              <a:gd name="connsiteX2" fmla="*/ 6657446 w 6657446"/>
              <a:gd name="connsiteY2" fmla="*/ 7395929 h 7395929"/>
              <a:gd name="connsiteX3" fmla="*/ 638696 w 6657446"/>
              <a:gd name="connsiteY3" fmla="*/ 7395929 h 7395929"/>
              <a:gd name="connsiteX4" fmla="*/ 889216 w 6657446"/>
              <a:gd name="connsiteY4" fmla="*/ 1402225 h 7395929"/>
              <a:gd name="connsiteX0" fmla="*/ 922310 w 6690540"/>
              <a:gd name="connsiteY0" fmla="*/ 1385933 h 7379637"/>
              <a:gd name="connsiteX1" fmla="*/ 6690540 w 6690540"/>
              <a:gd name="connsiteY1" fmla="*/ 521637 h 7379637"/>
              <a:gd name="connsiteX2" fmla="*/ 6690540 w 6690540"/>
              <a:gd name="connsiteY2" fmla="*/ 7379637 h 7379637"/>
              <a:gd name="connsiteX3" fmla="*/ 671790 w 6690540"/>
              <a:gd name="connsiteY3" fmla="*/ 7379637 h 7379637"/>
              <a:gd name="connsiteX4" fmla="*/ 922310 w 6690540"/>
              <a:gd name="connsiteY4" fmla="*/ 1385933 h 7379637"/>
              <a:gd name="connsiteX0" fmla="*/ 1117312 w 6572391"/>
              <a:gd name="connsiteY0" fmla="*/ 1784902 h 7277565"/>
              <a:gd name="connsiteX1" fmla="*/ 6572391 w 6572391"/>
              <a:gd name="connsiteY1" fmla="*/ 419565 h 7277565"/>
              <a:gd name="connsiteX2" fmla="*/ 6572391 w 6572391"/>
              <a:gd name="connsiteY2" fmla="*/ 7277565 h 7277565"/>
              <a:gd name="connsiteX3" fmla="*/ 553641 w 6572391"/>
              <a:gd name="connsiteY3" fmla="*/ 7277565 h 7277565"/>
              <a:gd name="connsiteX4" fmla="*/ 1117312 w 6572391"/>
              <a:gd name="connsiteY4" fmla="*/ 1784902 h 7277565"/>
              <a:gd name="connsiteX0" fmla="*/ 1049387 w 6504466"/>
              <a:gd name="connsiteY0" fmla="*/ 1784902 h 8051825"/>
              <a:gd name="connsiteX1" fmla="*/ 6504466 w 6504466"/>
              <a:gd name="connsiteY1" fmla="*/ 419565 h 8051825"/>
              <a:gd name="connsiteX2" fmla="*/ 6504466 w 6504466"/>
              <a:gd name="connsiteY2" fmla="*/ 7277565 h 8051825"/>
              <a:gd name="connsiteX3" fmla="*/ 485716 w 6504466"/>
              <a:gd name="connsiteY3" fmla="*/ 7277565 h 8051825"/>
              <a:gd name="connsiteX4" fmla="*/ 1049387 w 6504466"/>
              <a:gd name="connsiteY4" fmla="*/ 1784902 h 8051825"/>
              <a:gd name="connsiteX0" fmla="*/ 1072675 w 6490176"/>
              <a:gd name="connsiteY0" fmla="*/ 1784902 h 8051825"/>
              <a:gd name="connsiteX1" fmla="*/ 6490176 w 6490176"/>
              <a:gd name="connsiteY1" fmla="*/ 419565 h 8051825"/>
              <a:gd name="connsiteX2" fmla="*/ 6490176 w 6490176"/>
              <a:gd name="connsiteY2" fmla="*/ 7277565 h 8051825"/>
              <a:gd name="connsiteX3" fmla="*/ 471426 w 6490176"/>
              <a:gd name="connsiteY3" fmla="*/ 7277565 h 8051825"/>
              <a:gd name="connsiteX4" fmla="*/ 1072675 w 6490176"/>
              <a:gd name="connsiteY4" fmla="*/ 1784902 h 8051825"/>
              <a:gd name="connsiteX0" fmla="*/ 2147274 w 7564775"/>
              <a:gd name="connsiteY0" fmla="*/ 1808059 h 8310948"/>
              <a:gd name="connsiteX1" fmla="*/ 7564775 w 7564775"/>
              <a:gd name="connsiteY1" fmla="*/ 442722 h 8310948"/>
              <a:gd name="connsiteX2" fmla="*/ 7564775 w 7564775"/>
              <a:gd name="connsiteY2" fmla="*/ 7300722 h 8310948"/>
              <a:gd name="connsiteX3" fmla="*/ 268370 w 7564775"/>
              <a:gd name="connsiteY3" fmla="*/ 7739133 h 8310948"/>
              <a:gd name="connsiteX4" fmla="*/ 2147274 w 7564775"/>
              <a:gd name="connsiteY4" fmla="*/ 1808059 h 8310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64775" h="8310948">
                <a:moveTo>
                  <a:pt x="2147274" y="1808059"/>
                </a:moveTo>
                <a:cubicBezTo>
                  <a:pt x="3363341" y="591991"/>
                  <a:pt x="6561650" y="-700278"/>
                  <a:pt x="7564775" y="442722"/>
                </a:cubicBezTo>
                <a:lnTo>
                  <a:pt x="7564775" y="7300722"/>
                </a:lnTo>
                <a:cubicBezTo>
                  <a:pt x="6561650" y="8443722"/>
                  <a:pt x="1171287" y="8654577"/>
                  <a:pt x="268370" y="7739133"/>
                </a:cubicBezTo>
                <a:cubicBezTo>
                  <a:pt x="-634547" y="6823689"/>
                  <a:pt x="931207" y="3024127"/>
                  <a:pt x="2147274" y="1808059"/>
                </a:cubicBezTo>
                <a:close/>
              </a:path>
            </a:pathLst>
          </a:custGeom>
          <a:gradFill flip="none" rotWithShape="1">
            <a:gsLst>
              <a:gs pos="35000">
                <a:srgbClr val="5E0612"/>
              </a:gs>
              <a:gs pos="83000">
                <a:srgbClr val="5E0612">
                  <a:alpha val="74902"/>
                </a:srgbClr>
              </a:gs>
              <a:gs pos="100000">
                <a:srgbClr val="5E0612">
                  <a:alpha val="5019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672A148-C1A2-6C4A-BFB5-480EDBFBB6F9}"/>
              </a:ext>
            </a:extLst>
          </p:cNvPr>
          <p:cNvSpPr txBox="1"/>
          <p:nvPr/>
        </p:nvSpPr>
        <p:spPr>
          <a:xfrm>
            <a:off x="469808" y="5764841"/>
            <a:ext cx="4157418" cy="830997"/>
          </a:xfrm>
          <a:prstGeom prst="rect">
            <a:avLst/>
          </a:prstGeom>
          <a:solidFill>
            <a:srgbClr val="000000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pl-PL" sz="4800" b="1" cap="small" dirty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  <a:t>Orkiestra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8410E82-4374-674B-A481-FA29A3C0D5E2}"/>
              </a:ext>
            </a:extLst>
          </p:cNvPr>
          <p:cNvSpPr txBox="1"/>
          <p:nvPr/>
        </p:nvSpPr>
        <p:spPr>
          <a:xfrm>
            <a:off x="6435507" y="1050484"/>
            <a:ext cx="5465361" cy="5324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000" dirty="0" smtClean="0"/>
              <a:t>Orkiestra to zespół muzyków.</a:t>
            </a:r>
            <a:endParaRPr lang="pl-PL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000" dirty="0"/>
              <a:t>Muzycy orkiestry wykorzystują </a:t>
            </a:r>
            <a:r>
              <a:rPr lang="pl-PL" sz="2000" dirty="0" smtClean="0"/>
              <a:t>wiele instrumentów</a:t>
            </a:r>
            <a:r>
              <a:rPr lang="pl-PL" sz="2000" dirty="0"/>
              <a:t>, takich jak altówka, wiolonczela, kontrabas, klarnet, skrzypce, obój, fagot, flet, waltornia, puzon, harfa, kontrafagot, kotły i talerze symfoniczne, instrumenty sztabkowe, werbel, flet piccolo, rożek angielski czy klarnet 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000" dirty="0"/>
              <a:t>Jednocześnie podczas spektaklu operowego gra nawet kilkudziesięciu muzyków orkiestry</a:t>
            </a:r>
            <a:r>
              <a:rPr lang="pl-PL" sz="2000" dirty="0" smtClean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000" dirty="0" smtClean="0"/>
              <a:t>Podczas spektaklu zasiadają  w </a:t>
            </a:r>
            <a:r>
              <a:rPr lang="pl-PL" sz="2000" dirty="0" err="1" smtClean="0"/>
              <a:t>orkiestronie</a:t>
            </a:r>
            <a:r>
              <a:rPr lang="pl-PL" sz="2000" dirty="0" smtClean="0"/>
              <a:t>, zwanym  też podsceniem. Czasem </a:t>
            </a:r>
            <a:r>
              <a:rPr lang="pl-PL" sz="2000" dirty="0"/>
              <a:t>określane jest więc jako fosa orkiestrowa czy kanał dla orkiestry. Bywa różnej wielkości, musi jednak pomieścić wszystkich muzyków oraz ich instrumenty i pulpity.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sz="2000" dirty="0"/>
          </a:p>
        </p:txBody>
      </p:sp>
    </p:spTree>
    <p:extLst>
      <p:ext uri="{BB962C8B-B14F-4D97-AF65-F5344CB8AC3E}">
        <p14:creationId xmlns:p14="http://schemas.microsoft.com/office/powerpoint/2010/main" val="3460394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C77B0EB3-A99E-FC4D-8316-89748E559DC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9536949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E46AFF2E-05EB-B54B-BC8D-D4A273C91F1D}"/>
              </a:ext>
            </a:extLst>
          </p:cNvPr>
          <p:cNvSpPr/>
          <p:nvPr/>
        </p:nvSpPr>
        <p:spPr>
          <a:xfrm>
            <a:off x="4627225" y="-442722"/>
            <a:ext cx="7564775" cy="8310948"/>
          </a:xfrm>
          <a:custGeom>
            <a:avLst/>
            <a:gdLst>
              <a:gd name="connsiteX0" fmla="*/ 0 w 6018750"/>
              <a:gd name="connsiteY0" fmla="*/ 0 h 6858000"/>
              <a:gd name="connsiteX1" fmla="*/ 6018750 w 6018750"/>
              <a:gd name="connsiteY1" fmla="*/ 0 h 6858000"/>
              <a:gd name="connsiteX2" fmla="*/ 6018750 w 6018750"/>
              <a:gd name="connsiteY2" fmla="*/ 6858000 h 6858000"/>
              <a:gd name="connsiteX3" fmla="*/ 0 w 6018750"/>
              <a:gd name="connsiteY3" fmla="*/ 6858000 h 6858000"/>
              <a:gd name="connsiteX4" fmla="*/ 0 w 6018750"/>
              <a:gd name="connsiteY4" fmla="*/ 0 h 6858000"/>
              <a:gd name="connsiteX0" fmla="*/ 752343 w 6771093"/>
              <a:gd name="connsiteY0" fmla="*/ 857250 h 7715250"/>
              <a:gd name="connsiteX1" fmla="*/ 6771093 w 6771093"/>
              <a:gd name="connsiteY1" fmla="*/ 857250 h 7715250"/>
              <a:gd name="connsiteX2" fmla="*/ 6771093 w 6771093"/>
              <a:gd name="connsiteY2" fmla="*/ 7715250 h 7715250"/>
              <a:gd name="connsiteX3" fmla="*/ 752343 w 6771093"/>
              <a:gd name="connsiteY3" fmla="*/ 7715250 h 7715250"/>
              <a:gd name="connsiteX4" fmla="*/ 752343 w 6771093"/>
              <a:gd name="connsiteY4" fmla="*/ 857250 h 7715250"/>
              <a:gd name="connsiteX0" fmla="*/ 889216 w 6657446"/>
              <a:gd name="connsiteY0" fmla="*/ 1402225 h 7395929"/>
              <a:gd name="connsiteX1" fmla="*/ 6657446 w 6657446"/>
              <a:gd name="connsiteY1" fmla="*/ 537929 h 7395929"/>
              <a:gd name="connsiteX2" fmla="*/ 6657446 w 6657446"/>
              <a:gd name="connsiteY2" fmla="*/ 7395929 h 7395929"/>
              <a:gd name="connsiteX3" fmla="*/ 638696 w 6657446"/>
              <a:gd name="connsiteY3" fmla="*/ 7395929 h 7395929"/>
              <a:gd name="connsiteX4" fmla="*/ 889216 w 6657446"/>
              <a:gd name="connsiteY4" fmla="*/ 1402225 h 7395929"/>
              <a:gd name="connsiteX0" fmla="*/ 922310 w 6690540"/>
              <a:gd name="connsiteY0" fmla="*/ 1385933 h 7379637"/>
              <a:gd name="connsiteX1" fmla="*/ 6690540 w 6690540"/>
              <a:gd name="connsiteY1" fmla="*/ 521637 h 7379637"/>
              <a:gd name="connsiteX2" fmla="*/ 6690540 w 6690540"/>
              <a:gd name="connsiteY2" fmla="*/ 7379637 h 7379637"/>
              <a:gd name="connsiteX3" fmla="*/ 671790 w 6690540"/>
              <a:gd name="connsiteY3" fmla="*/ 7379637 h 7379637"/>
              <a:gd name="connsiteX4" fmla="*/ 922310 w 6690540"/>
              <a:gd name="connsiteY4" fmla="*/ 1385933 h 7379637"/>
              <a:gd name="connsiteX0" fmla="*/ 1117312 w 6572391"/>
              <a:gd name="connsiteY0" fmla="*/ 1784902 h 7277565"/>
              <a:gd name="connsiteX1" fmla="*/ 6572391 w 6572391"/>
              <a:gd name="connsiteY1" fmla="*/ 419565 h 7277565"/>
              <a:gd name="connsiteX2" fmla="*/ 6572391 w 6572391"/>
              <a:gd name="connsiteY2" fmla="*/ 7277565 h 7277565"/>
              <a:gd name="connsiteX3" fmla="*/ 553641 w 6572391"/>
              <a:gd name="connsiteY3" fmla="*/ 7277565 h 7277565"/>
              <a:gd name="connsiteX4" fmla="*/ 1117312 w 6572391"/>
              <a:gd name="connsiteY4" fmla="*/ 1784902 h 7277565"/>
              <a:gd name="connsiteX0" fmla="*/ 1049387 w 6504466"/>
              <a:gd name="connsiteY0" fmla="*/ 1784902 h 8051825"/>
              <a:gd name="connsiteX1" fmla="*/ 6504466 w 6504466"/>
              <a:gd name="connsiteY1" fmla="*/ 419565 h 8051825"/>
              <a:gd name="connsiteX2" fmla="*/ 6504466 w 6504466"/>
              <a:gd name="connsiteY2" fmla="*/ 7277565 h 8051825"/>
              <a:gd name="connsiteX3" fmla="*/ 485716 w 6504466"/>
              <a:gd name="connsiteY3" fmla="*/ 7277565 h 8051825"/>
              <a:gd name="connsiteX4" fmla="*/ 1049387 w 6504466"/>
              <a:gd name="connsiteY4" fmla="*/ 1784902 h 8051825"/>
              <a:gd name="connsiteX0" fmla="*/ 1072675 w 6490176"/>
              <a:gd name="connsiteY0" fmla="*/ 1784902 h 8051825"/>
              <a:gd name="connsiteX1" fmla="*/ 6490176 w 6490176"/>
              <a:gd name="connsiteY1" fmla="*/ 419565 h 8051825"/>
              <a:gd name="connsiteX2" fmla="*/ 6490176 w 6490176"/>
              <a:gd name="connsiteY2" fmla="*/ 7277565 h 8051825"/>
              <a:gd name="connsiteX3" fmla="*/ 471426 w 6490176"/>
              <a:gd name="connsiteY3" fmla="*/ 7277565 h 8051825"/>
              <a:gd name="connsiteX4" fmla="*/ 1072675 w 6490176"/>
              <a:gd name="connsiteY4" fmla="*/ 1784902 h 8051825"/>
              <a:gd name="connsiteX0" fmla="*/ 2147274 w 7564775"/>
              <a:gd name="connsiteY0" fmla="*/ 1808059 h 8310948"/>
              <a:gd name="connsiteX1" fmla="*/ 7564775 w 7564775"/>
              <a:gd name="connsiteY1" fmla="*/ 442722 h 8310948"/>
              <a:gd name="connsiteX2" fmla="*/ 7564775 w 7564775"/>
              <a:gd name="connsiteY2" fmla="*/ 7300722 h 8310948"/>
              <a:gd name="connsiteX3" fmla="*/ 268370 w 7564775"/>
              <a:gd name="connsiteY3" fmla="*/ 7739133 h 8310948"/>
              <a:gd name="connsiteX4" fmla="*/ 2147274 w 7564775"/>
              <a:gd name="connsiteY4" fmla="*/ 1808059 h 8310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64775" h="8310948">
                <a:moveTo>
                  <a:pt x="2147274" y="1808059"/>
                </a:moveTo>
                <a:cubicBezTo>
                  <a:pt x="3363341" y="591991"/>
                  <a:pt x="6561650" y="-700278"/>
                  <a:pt x="7564775" y="442722"/>
                </a:cubicBezTo>
                <a:lnTo>
                  <a:pt x="7564775" y="7300722"/>
                </a:lnTo>
                <a:cubicBezTo>
                  <a:pt x="6561650" y="8443722"/>
                  <a:pt x="1171287" y="8654577"/>
                  <a:pt x="268370" y="7739133"/>
                </a:cubicBezTo>
                <a:cubicBezTo>
                  <a:pt x="-634547" y="6823689"/>
                  <a:pt x="931207" y="3024127"/>
                  <a:pt x="2147274" y="1808059"/>
                </a:cubicBezTo>
                <a:close/>
              </a:path>
            </a:pathLst>
          </a:custGeom>
          <a:gradFill flip="none" rotWithShape="1">
            <a:gsLst>
              <a:gs pos="35000">
                <a:srgbClr val="5E0612"/>
              </a:gs>
              <a:gs pos="83000">
                <a:srgbClr val="5E0612">
                  <a:alpha val="74902"/>
                </a:srgbClr>
              </a:gs>
              <a:gs pos="100000">
                <a:srgbClr val="5E0612">
                  <a:alpha val="5019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672A148-C1A2-6C4A-BFB5-480EDBFBB6F9}"/>
              </a:ext>
            </a:extLst>
          </p:cNvPr>
          <p:cNvSpPr txBox="1"/>
          <p:nvPr/>
        </p:nvSpPr>
        <p:spPr>
          <a:xfrm>
            <a:off x="469808" y="5764841"/>
            <a:ext cx="4157418" cy="830997"/>
          </a:xfrm>
          <a:prstGeom prst="rect">
            <a:avLst/>
          </a:prstGeom>
          <a:solidFill>
            <a:srgbClr val="000000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pl-PL" sz="4800" b="1" cap="small" dirty="0">
                <a:solidFill>
                  <a:srgbClr val="CEB683"/>
                </a:solidFill>
                <a:latin typeface="Poppins" pitchFamily="2" charset="77"/>
                <a:cs typeface="Poppins" pitchFamily="2" charset="77"/>
              </a:rPr>
              <a:t>Chór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8410E82-4374-674B-A481-FA29A3C0D5E2}"/>
              </a:ext>
            </a:extLst>
          </p:cNvPr>
          <p:cNvSpPr txBox="1"/>
          <p:nvPr/>
        </p:nvSpPr>
        <p:spPr>
          <a:xfrm>
            <a:off x="6598392" y="1621211"/>
            <a:ext cx="5249924" cy="526297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pl-PL" sz="2400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Zespół muzyczny składający się z wokalistów, wykonujący utwór jedno- lub wielogłosowy, a cappella bądź z akompaniamentem.</a:t>
            </a:r>
          </a:p>
          <a:p>
            <a:endParaRPr lang="pl-PL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400" dirty="0"/>
              <a:t>Najczęściej prowadzony przez dyrygenta lub chórmistrza (kierownika chóru).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400" dirty="0"/>
              <a:t>Mieszany chór tradycyjnie jest podzielony na 4 głosy − dwa żeńskie (sopran i alt) i dwa męskie (tenor i bas</a:t>
            </a:r>
            <a:r>
              <a:rPr lang="pl-PL" sz="2400" dirty="0" smtClean="0"/>
              <a:t>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400" dirty="0" smtClean="0"/>
              <a:t>Często w teatrach operowych są również chóry dziecięce</a:t>
            </a:r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3996685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nline Media 1" descr="Chór Dziecięcy Opery Śląskiej - &quot;Barka&quot; w 100. rocznicę urodzin Jana Pawła II">
            <a:hlinkClick r:id="" action="ppaction://media"/>
            <a:extLst>
              <a:ext uri="{FF2B5EF4-FFF2-40B4-BE49-F238E27FC236}">
                <a16:creationId xmlns:a16="http://schemas.microsoft.com/office/drawing/2014/main" xmlns="" id="{A5ED358C-95F5-0849-B267-D6B7FFF5D0BA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083056" y="609219"/>
            <a:ext cx="10025888" cy="5639562"/>
          </a:xfrm>
          <a:prstGeom prst="rect">
            <a:avLst/>
          </a:prstGeom>
          <a:effectLst>
            <a:outerShdw blurRad="63500" sx="102000" sy="102000" algn="ctr" rotWithShape="0">
              <a:schemeClr val="bg1">
                <a:lumMod val="50000"/>
                <a:lumOff val="50000"/>
                <a:alpha val="40000"/>
              </a:schemeClr>
            </a:outerShdw>
          </a:effectLst>
        </p:spPr>
      </p:pic>
      <p:sp>
        <p:nvSpPr>
          <p:cNvPr id="3" name="TextBox 2">
            <a:hlinkClick r:id="rId5"/>
            <a:extLst>
              <a:ext uri="{FF2B5EF4-FFF2-40B4-BE49-F238E27FC236}">
                <a16:creationId xmlns:a16="http://schemas.microsoft.com/office/drawing/2014/main" xmlns="" id="{917855AF-20BB-FF42-B354-22523900B0A4}"/>
              </a:ext>
            </a:extLst>
          </p:cNvPr>
          <p:cNvSpPr txBox="1"/>
          <p:nvPr/>
        </p:nvSpPr>
        <p:spPr>
          <a:xfrm>
            <a:off x="8986247" y="6481482"/>
            <a:ext cx="212269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x-none" sz="900" dirty="0"/>
              <a:t>Kliknij tutaj, aby otworzyć w przeglądarce</a:t>
            </a:r>
          </a:p>
        </p:txBody>
      </p:sp>
    </p:spTree>
    <p:extLst>
      <p:ext uri="{BB962C8B-B14F-4D97-AF65-F5344CB8AC3E}">
        <p14:creationId xmlns:p14="http://schemas.microsoft.com/office/powerpoint/2010/main" val="413604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173958C0-56D6-7646-8FC0-5BC1C71C3EAB}"/>
              </a:ext>
            </a:extLst>
          </p:cNvPr>
          <p:cNvGrpSpPr/>
          <p:nvPr/>
        </p:nvGrpSpPr>
        <p:grpSpPr>
          <a:xfrm>
            <a:off x="686089" y="1175790"/>
            <a:ext cx="10819822" cy="3343753"/>
            <a:chOff x="907464" y="755904"/>
            <a:chExt cx="10819822" cy="3343753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xmlns="" id="{8D2BE068-07E9-F949-A099-929F85531CE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7464" y="755904"/>
              <a:ext cx="3347544" cy="3343752"/>
            </a:xfrm>
            <a:prstGeom prst="rect">
              <a:avLst/>
            </a:prstGeom>
            <a:effectLst>
              <a:outerShdw blurRad="63500" sx="102000" sy="102000" algn="ctr" rotWithShape="0">
                <a:schemeClr val="tx1">
                  <a:alpha val="19000"/>
                </a:schemeClr>
              </a:outerShdw>
            </a:effectLst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xmlns="" id="{41212A08-8013-7241-B282-D0EF58DBECB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43604" y="755904"/>
              <a:ext cx="3347543" cy="3343752"/>
            </a:xfrm>
            <a:prstGeom prst="rect">
              <a:avLst/>
            </a:prstGeom>
            <a:effectLst>
              <a:outerShdw blurRad="63500" sx="102000" sy="102000" algn="ctr" rotWithShape="0">
                <a:schemeClr val="tx1">
                  <a:alpha val="19000"/>
                </a:schemeClr>
              </a:outerShdw>
            </a:effectLst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46B16138-D712-E44F-B4EC-B9271A9F600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79742" y="755904"/>
              <a:ext cx="3347544" cy="3343753"/>
            </a:xfrm>
            <a:prstGeom prst="rect">
              <a:avLst/>
            </a:prstGeom>
            <a:effectLst>
              <a:outerShdw blurRad="63500" sx="102000" sy="102000" algn="ctr" rotWithShape="0">
                <a:schemeClr val="tx1">
                  <a:alpha val="19000"/>
                </a:schemeClr>
              </a:outerShdw>
            </a:effectLst>
          </p:spPr>
        </p:pic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BF6BF862-2310-CE42-B19E-CD18D3C14FBE}"/>
              </a:ext>
            </a:extLst>
          </p:cNvPr>
          <p:cNvSpPr/>
          <p:nvPr/>
        </p:nvSpPr>
        <p:spPr>
          <a:xfrm>
            <a:off x="2267712" y="5035879"/>
            <a:ext cx="76565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3600" dirty="0"/>
              <a:t>Śpiewem możemy wyrażać </a:t>
            </a:r>
            <a:r>
              <a:rPr lang="pl-PL" sz="3600" dirty="0">
                <a:solidFill>
                  <a:srgbClr val="CEB683"/>
                </a:solidFill>
              </a:rPr>
              <a:t>emocje</a:t>
            </a:r>
          </a:p>
        </p:txBody>
      </p:sp>
    </p:spTree>
    <p:extLst>
      <p:ext uri="{BB962C8B-B14F-4D97-AF65-F5344CB8AC3E}">
        <p14:creationId xmlns:p14="http://schemas.microsoft.com/office/powerpoint/2010/main" val="313026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</TotalTime>
  <Words>309</Words>
  <Application>Microsoft Office PowerPoint</Application>
  <PresentationFormat>Niestandardowy</PresentationFormat>
  <Paragraphs>86</Paragraphs>
  <Slides>15</Slides>
  <Notes>14</Notes>
  <HiddenSlides>0</HiddenSlides>
  <MMClips>1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15</vt:i4>
      </vt:variant>
    </vt:vector>
  </HeadingPairs>
  <TitlesOfParts>
    <vt:vector size="16" baseType="lpstr">
      <vt:lpstr>Office Theme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Manager/>
  <Company>Opera Śląska w Bytomiu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 mi w duszy gra</dc:title>
  <dc:subject>Scenariusz lekcji z cyklu Tajemnice Opery</dc:subject>
  <dc:creator>Justyna Łapińska</dc:creator>
  <cp:keywords/>
  <dc:description/>
  <cp:lastModifiedBy>Anna Włodarczyk</cp:lastModifiedBy>
  <cp:revision>13</cp:revision>
  <cp:lastPrinted>2020-08-27T22:20:25Z</cp:lastPrinted>
  <dcterms:created xsi:type="dcterms:W3CDTF">2020-08-24T20:57:24Z</dcterms:created>
  <dcterms:modified xsi:type="dcterms:W3CDTF">2020-09-15T09:35:38Z</dcterms:modified>
  <cp:category/>
</cp:coreProperties>
</file>