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63" r:id="rId2"/>
    <p:sldId id="266" r:id="rId3"/>
    <p:sldId id="316" r:id="rId4"/>
    <p:sldId id="256" r:id="rId5"/>
    <p:sldId id="257" r:id="rId6"/>
    <p:sldId id="258" r:id="rId7"/>
    <p:sldId id="259" r:id="rId8"/>
    <p:sldId id="260" r:id="rId9"/>
    <p:sldId id="261" r:id="rId10"/>
    <p:sldId id="278" r:id="rId11"/>
    <p:sldId id="321" r:id="rId12"/>
    <p:sldId id="279" r:id="rId13"/>
    <p:sldId id="322" r:id="rId14"/>
    <p:sldId id="317" r:id="rId15"/>
    <p:sldId id="323" r:id="rId16"/>
    <p:sldId id="281" r:id="rId17"/>
    <p:sldId id="324" r:id="rId18"/>
    <p:sldId id="282" r:id="rId19"/>
    <p:sldId id="325" r:id="rId20"/>
    <p:sldId id="318" r:id="rId21"/>
    <p:sldId id="326" r:id="rId22"/>
    <p:sldId id="319" r:id="rId23"/>
    <p:sldId id="327" r:id="rId24"/>
    <p:sldId id="285" r:id="rId25"/>
    <p:sldId id="328" r:id="rId26"/>
    <p:sldId id="286" r:id="rId27"/>
    <p:sldId id="329" r:id="rId28"/>
    <p:sldId id="287" r:id="rId29"/>
    <p:sldId id="330" r:id="rId30"/>
    <p:sldId id="331" r:id="rId31"/>
    <p:sldId id="332" r:id="rId32"/>
    <p:sldId id="333" r:id="rId33"/>
    <p:sldId id="334" r:id="rId34"/>
    <p:sldId id="335" r:id="rId35"/>
    <p:sldId id="336" r:id="rId36"/>
    <p:sldId id="339" r:id="rId37"/>
    <p:sldId id="340" r:id="rId38"/>
    <p:sldId id="280" r:id="rId39"/>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B683"/>
    <a:srgbClr val="5E06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D6D0A1-7080-F541-883E-C7A5B3FC30A5}" v="322" dt="2020-08-30T20:55:24.8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81088"/>
  </p:normalViewPr>
  <p:slideViewPr>
    <p:cSldViewPr snapToGrid="0" snapToObjects="1">
      <p:cViewPr varScale="1">
        <p:scale>
          <a:sx n="94" d="100"/>
          <a:sy n="94" d="100"/>
        </p:scale>
        <p:origin x="-119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zysztof Lapinski" userId="5acdde3e-df09-47d0-87cb-383e2a2d9536" providerId="ADAL" clId="{41D6D0A1-7080-F541-883E-C7A5B3FC30A5}"/>
    <pc:docChg chg="undo custSel modSld">
      <pc:chgData name="Krzysztof Lapinski" userId="5acdde3e-df09-47d0-87cb-383e2a2d9536" providerId="ADAL" clId="{41D6D0A1-7080-F541-883E-C7A5B3FC30A5}" dt="2020-08-30T20:55:13.344" v="41" actId="732"/>
      <pc:docMkLst>
        <pc:docMk/>
      </pc:docMkLst>
      <pc:sldChg chg="modSp mod">
        <pc:chgData name="Krzysztof Lapinski" userId="5acdde3e-df09-47d0-87cb-383e2a2d9536" providerId="ADAL" clId="{41D6D0A1-7080-F541-883E-C7A5B3FC30A5}" dt="2020-08-30T20:52:57.214" v="16" actId="732"/>
        <pc:sldMkLst>
          <pc:docMk/>
          <pc:sldMk cId="2614598296" sldId="256"/>
        </pc:sldMkLst>
        <pc:picChg chg="mod modCrop">
          <ac:chgData name="Krzysztof Lapinski" userId="5acdde3e-df09-47d0-87cb-383e2a2d9536" providerId="ADAL" clId="{41D6D0A1-7080-F541-883E-C7A5B3FC30A5}" dt="2020-08-30T20:52:57.214" v="16" actId="732"/>
          <ac:picMkLst>
            <pc:docMk/>
            <pc:sldMk cId="2614598296" sldId="256"/>
            <ac:picMk id="5" creationId="{7B9BEAD2-CBF5-C84A-B205-106648F62040}"/>
          </ac:picMkLst>
        </pc:picChg>
      </pc:sldChg>
      <pc:sldChg chg="modSp mod">
        <pc:chgData name="Krzysztof Lapinski" userId="5acdde3e-df09-47d0-87cb-383e2a2d9536" providerId="ADAL" clId="{41D6D0A1-7080-F541-883E-C7A5B3FC30A5}" dt="2020-08-30T20:53:03.208" v="18" actId="732"/>
        <pc:sldMkLst>
          <pc:docMk/>
          <pc:sldMk cId="564012073" sldId="257"/>
        </pc:sldMkLst>
        <pc:picChg chg="mod modCrop">
          <ac:chgData name="Krzysztof Lapinski" userId="5acdde3e-df09-47d0-87cb-383e2a2d9536" providerId="ADAL" clId="{41D6D0A1-7080-F541-883E-C7A5B3FC30A5}" dt="2020-08-30T20:53:03.208" v="18" actId="732"/>
          <ac:picMkLst>
            <pc:docMk/>
            <pc:sldMk cId="564012073" sldId="257"/>
            <ac:picMk id="3" creationId="{F4D2D842-0297-7547-9E14-EE5155AE26B5}"/>
          </ac:picMkLst>
        </pc:picChg>
      </pc:sldChg>
      <pc:sldChg chg="modSp mod">
        <pc:chgData name="Krzysztof Lapinski" userId="5acdde3e-df09-47d0-87cb-383e2a2d9536" providerId="ADAL" clId="{41D6D0A1-7080-F541-883E-C7A5B3FC30A5}" dt="2020-08-30T20:53:11.236" v="20" actId="732"/>
        <pc:sldMkLst>
          <pc:docMk/>
          <pc:sldMk cId="4015250739" sldId="258"/>
        </pc:sldMkLst>
        <pc:picChg chg="mod modCrop">
          <ac:chgData name="Krzysztof Lapinski" userId="5acdde3e-df09-47d0-87cb-383e2a2d9536" providerId="ADAL" clId="{41D6D0A1-7080-F541-883E-C7A5B3FC30A5}" dt="2020-08-30T20:53:11.236" v="20" actId="732"/>
          <ac:picMkLst>
            <pc:docMk/>
            <pc:sldMk cId="4015250739" sldId="258"/>
            <ac:picMk id="4" creationId="{07DC4AB5-FB92-CE42-886F-FE58D435CCC2}"/>
          </ac:picMkLst>
        </pc:picChg>
      </pc:sldChg>
      <pc:sldChg chg="modSp mod">
        <pc:chgData name="Krzysztof Lapinski" userId="5acdde3e-df09-47d0-87cb-383e2a2d9536" providerId="ADAL" clId="{41D6D0A1-7080-F541-883E-C7A5B3FC30A5}" dt="2020-08-30T20:53:16.889" v="22" actId="732"/>
        <pc:sldMkLst>
          <pc:docMk/>
          <pc:sldMk cId="2196385987" sldId="259"/>
        </pc:sldMkLst>
        <pc:picChg chg="mod modCrop">
          <ac:chgData name="Krzysztof Lapinski" userId="5acdde3e-df09-47d0-87cb-383e2a2d9536" providerId="ADAL" clId="{41D6D0A1-7080-F541-883E-C7A5B3FC30A5}" dt="2020-08-30T20:53:16.889" v="22" actId="732"/>
          <ac:picMkLst>
            <pc:docMk/>
            <pc:sldMk cId="2196385987" sldId="259"/>
            <ac:picMk id="9" creationId="{BCE08F31-A732-554E-85DB-BDED93A62D18}"/>
          </ac:picMkLst>
        </pc:picChg>
      </pc:sldChg>
      <pc:sldChg chg="modSp mod">
        <pc:chgData name="Krzysztof Lapinski" userId="5acdde3e-df09-47d0-87cb-383e2a2d9536" providerId="ADAL" clId="{41D6D0A1-7080-F541-883E-C7A5B3FC30A5}" dt="2020-08-30T20:53:24.427" v="24" actId="732"/>
        <pc:sldMkLst>
          <pc:docMk/>
          <pc:sldMk cId="3123759377" sldId="260"/>
        </pc:sldMkLst>
        <pc:picChg chg="mod modCrop">
          <ac:chgData name="Krzysztof Lapinski" userId="5acdde3e-df09-47d0-87cb-383e2a2d9536" providerId="ADAL" clId="{41D6D0A1-7080-F541-883E-C7A5B3FC30A5}" dt="2020-08-30T20:53:24.427" v="24" actId="732"/>
          <ac:picMkLst>
            <pc:docMk/>
            <pc:sldMk cId="3123759377" sldId="260"/>
            <ac:picMk id="3" creationId="{B06BCB56-0E32-584B-A553-332F2DB101CE}"/>
          </ac:picMkLst>
        </pc:picChg>
      </pc:sldChg>
      <pc:sldChg chg="modSp mod">
        <pc:chgData name="Krzysztof Lapinski" userId="5acdde3e-df09-47d0-87cb-383e2a2d9536" providerId="ADAL" clId="{41D6D0A1-7080-F541-883E-C7A5B3FC30A5}" dt="2020-08-30T20:52:50.749" v="14" actId="732"/>
        <pc:sldMkLst>
          <pc:docMk/>
          <pc:sldMk cId="2656807209" sldId="266"/>
        </pc:sldMkLst>
        <pc:picChg chg="mod modCrop">
          <ac:chgData name="Krzysztof Lapinski" userId="5acdde3e-df09-47d0-87cb-383e2a2d9536" providerId="ADAL" clId="{41D6D0A1-7080-F541-883E-C7A5B3FC30A5}" dt="2020-08-30T20:52:50.749" v="14" actId="732"/>
          <ac:picMkLst>
            <pc:docMk/>
            <pc:sldMk cId="2656807209" sldId="266"/>
            <ac:picMk id="11" creationId="{5ED25981-578E-4B4B-A31A-F0A2905522AA}"/>
          </ac:picMkLst>
        </pc:picChg>
      </pc:sldChg>
      <pc:sldChg chg="addSp delSp modSp mod">
        <pc:chgData name="Krzysztof Lapinski" userId="5acdde3e-df09-47d0-87cb-383e2a2d9536" providerId="ADAL" clId="{41D6D0A1-7080-F541-883E-C7A5B3FC30A5}" dt="2020-08-30T20:53:41.809" v="27" actId="732"/>
        <pc:sldMkLst>
          <pc:docMk/>
          <pc:sldMk cId="3512450626" sldId="279"/>
        </pc:sldMkLst>
        <pc:picChg chg="del">
          <ac:chgData name="Krzysztof Lapinski" userId="5acdde3e-df09-47d0-87cb-383e2a2d9536" providerId="ADAL" clId="{41D6D0A1-7080-F541-883E-C7A5B3FC30A5}" dt="2020-08-27T22:43:20.402" v="0" actId="478"/>
          <ac:picMkLst>
            <pc:docMk/>
            <pc:sldMk cId="3512450626" sldId="279"/>
            <ac:picMk id="4" creationId="{3A2F6F3E-62E0-2E47-8B32-9DC453AC6476}"/>
          </ac:picMkLst>
        </pc:picChg>
        <pc:picChg chg="add mod modCrop">
          <ac:chgData name="Krzysztof Lapinski" userId="5acdde3e-df09-47d0-87cb-383e2a2d9536" providerId="ADAL" clId="{41D6D0A1-7080-F541-883E-C7A5B3FC30A5}" dt="2020-08-30T20:53:41.809" v="27" actId="732"/>
          <ac:picMkLst>
            <pc:docMk/>
            <pc:sldMk cId="3512450626" sldId="279"/>
            <ac:picMk id="12" creationId="{65861F88-B4B3-1341-BCAA-C0F5E51BB13C}"/>
          </ac:picMkLst>
        </pc:picChg>
      </pc:sldChg>
      <pc:sldChg chg="modSp mod">
        <pc:chgData name="Krzysztof Lapinski" userId="5acdde3e-df09-47d0-87cb-383e2a2d9536" providerId="ADAL" clId="{41D6D0A1-7080-F541-883E-C7A5B3FC30A5}" dt="2020-08-30T20:54:09.304" v="30" actId="732"/>
        <pc:sldMkLst>
          <pc:docMk/>
          <pc:sldMk cId="3882455857" sldId="281"/>
        </pc:sldMkLst>
        <pc:picChg chg="mod modCrop">
          <ac:chgData name="Krzysztof Lapinski" userId="5acdde3e-df09-47d0-87cb-383e2a2d9536" providerId="ADAL" clId="{41D6D0A1-7080-F541-883E-C7A5B3FC30A5}" dt="2020-08-30T20:54:09.304" v="30" actId="732"/>
          <ac:picMkLst>
            <pc:docMk/>
            <pc:sldMk cId="3882455857" sldId="281"/>
            <ac:picMk id="4" creationId="{8AF09592-D99C-EB41-A10F-7AA4FAE9DCA4}"/>
          </ac:picMkLst>
        </pc:picChg>
      </pc:sldChg>
      <pc:sldChg chg="modSp mod">
        <pc:chgData name="Krzysztof Lapinski" userId="5acdde3e-df09-47d0-87cb-383e2a2d9536" providerId="ADAL" clId="{41D6D0A1-7080-F541-883E-C7A5B3FC30A5}" dt="2020-08-30T20:54:14.962" v="31" actId="732"/>
        <pc:sldMkLst>
          <pc:docMk/>
          <pc:sldMk cId="950280956" sldId="282"/>
        </pc:sldMkLst>
        <pc:picChg chg="mod modCrop">
          <ac:chgData name="Krzysztof Lapinski" userId="5acdde3e-df09-47d0-87cb-383e2a2d9536" providerId="ADAL" clId="{41D6D0A1-7080-F541-883E-C7A5B3FC30A5}" dt="2020-08-30T20:54:14.962" v="31" actId="732"/>
          <ac:picMkLst>
            <pc:docMk/>
            <pc:sldMk cId="950280956" sldId="282"/>
            <ac:picMk id="4" creationId="{3FFFA3EB-C22A-FB4D-96EC-A57237994028}"/>
          </ac:picMkLst>
        </pc:picChg>
      </pc:sldChg>
      <pc:sldChg chg="delSp mod">
        <pc:chgData name="Krzysztof Lapinski" userId="5acdde3e-df09-47d0-87cb-383e2a2d9536" providerId="ADAL" clId="{41D6D0A1-7080-F541-883E-C7A5B3FC30A5}" dt="2020-08-27T22:45:19.992" v="7" actId="478"/>
        <pc:sldMkLst>
          <pc:docMk/>
          <pc:sldMk cId="2388594599" sldId="285"/>
        </pc:sldMkLst>
        <pc:picChg chg="del">
          <ac:chgData name="Krzysztof Lapinski" userId="5acdde3e-df09-47d0-87cb-383e2a2d9536" providerId="ADAL" clId="{41D6D0A1-7080-F541-883E-C7A5B3FC30A5}" dt="2020-08-27T22:45:19.992" v="7" actId="478"/>
          <ac:picMkLst>
            <pc:docMk/>
            <pc:sldMk cId="2388594599" sldId="285"/>
            <ac:picMk id="3" creationId="{8ECD07EA-4CE5-1947-8840-B0DE6C4379DE}"/>
          </ac:picMkLst>
        </pc:picChg>
      </pc:sldChg>
      <pc:sldChg chg="addSp delSp modSp mod">
        <pc:chgData name="Krzysztof Lapinski" userId="5acdde3e-df09-47d0-87cb-383e2a2d9536" providerId="ADAL" clId="{41D6D0A1-7080-F541-883E-C7A5B3FC30A5}" dt="2020-08-30T20:54:38.662" v="35" actId="732"/>
        <pc:sldMkLst>
          <pc:docMk/>
          <pc:sldMk cId="88881164" sldId="286"/>
        </pc:sldMkLst>
        <pc:picChg chg="add mod modCrop">
          <ac:chgData name="Krzysztof Lapinski" userId="5acdde3e-df09-47d0-87cb-383e2a2d9536" providerId="ADAL" clId="{41D6D0A1-7080-F541-883E-C7A5B3FC30A5}" dt="2020-08-30T20:54:38.662" v="35" actId="732"/>
          <ac:picMkLst>
            <pc:docMk/>
            <pc:sldMk cId="88881164" sldId="286"/>
            <ac:picMk id="3" creationId="{FD579A26-4A38-8444-A334-ACF0E44E27C5}"/>
          </ac:picMkLst>
        </pc:picChg>
        <pc:picChg chg="del">
          <ac:chgData name="Krzysztof Lapinski" userId="5acdde3e-df09-47d0-87cb-383e2a2d9536" providerId="ADAL" clId="{41D6D0A1-7080-F541-883E-C7A5B3FC30A5}" dt="2020-08-27T22:46:06.095" v="8" actId="478"/>
          <ac:picMkLst>
            <pc:docMk/>
            <pc:sldMk cId="88881164" sldId="286"/>
            <ac:picMk id="4" creationId="{55CDFF76-5250-C54B-B35B-0C56754602AA}"/>
          </ac:picMkLst>
        </pc:picChg>
      </pc:sldChg>
      <pc:sldChg chg="modSp mod">
        <pc:chgData name="Krzysztof Lapinski" userId="5acdde3e-df09-47d0-87cb-383e2a2d9536" providerId="ADAL" clId="{41D6D0A1-7080-F541-883E-C7A5B3FC30A5}" dt="2020-08-30T20:54:52.360" v="37" actId="732"/>
        <pc:sldMkLst>
          <pc:docMk/>
          <pc:sldMk cId="3863443399" sldId="287"/>
        </pc:sldMkLst>
        <pc:picChg chg="mod modCrop">
          <ac:chgData name="Krzysztof Lapinski" userId="5acdde3e-df09-47d0-87cb-383e2a2d9536" providerId="ADAL" clId="{41D6D0A1-7080-F541-883E-C7A5B3FC30A5}" dt="2020-08-30T20:54:52.360" v="37" actId="732"/>
          <ac:picMkLst>
            <pc:docMk/>
            <pc:sldMk cId="3863443399" sldId="287"/>
            <ac:picMk id="2" creationId="{989402BC-5DD5-2D44-BAA5-CE07373A9515}"/>
          </ac:picMkLst>
        </pc:picChg>
      </pc:sldChg>
      <pc:sldChg chg="addSp delSp modSp mod">
        <pc:chgData name="Krzysztof Lapinski" userId="5acdde3e-df09-47d0-87cb-383e2a2d9536" providerId="ADAL" clId="{41D6D0A1-7080-F541-883E-C7A5B3FC30A5}" dt="2020-08-30T20:53:57.495" v="29" actId="732"/>
        <pc:sldMkLst>
          <pc:docMk/>
          <pc:sldMk cId="2336346169" sldId="317"/>
        </pc:sldMkLst>
        <pc:picChg chg="del">
          <ac:chgData name="Krzysztof Lapinski" userId="5acdde3e-df09-47d0-87cb-383e2a2d9536" providerId="ADAL" clId="{41D6D0A1-7080-F541-883E-C7A5B3FC30A5}" dt="2020-08-27T22:44:26.193" v="3" actId="478"/>
          <ac:picMkLst>
            <pc:docMk/>
            <pc:sldMk cId="2336346169" sldId="317"/>
            <ac:picMk id="3" creationId="{7E859E49-60EA-D448-81FC-8A930FBEB331}"/>
          </ac:picMkLst>
        </pc:picChg>
        <pc:picChg chg="add mod modCrop">
          <ac:chgData name="Krzysztof Lapinski" userId="5acdde3e-df09-47d0-87cb-383e2a2d9536" providerId="ADAL" clId="{41D6D0A1-7080-F541-883E-C7A5B3FC30A5}" dt="2020-08-30T20:53:57.495" v="29" actId="732"/>
          <ac:picMkLst>
            <pc:docMk/>
            <pc:sldMk cId="2336346169" sldId="317"/>
            <ac:picMk id="11" creationId="{63AA0169-02E1-5E48-A525-BCBAD0076695}"/>
          </ac:picMkLst>
        </pc:picChg>
      </pc:sldChg>
      <pc:sldChg chg="modSp mod">
        <pc:chgData name="Krzysztof Lapinski" userId="5acdde3e-df09-47d0-87cb-383e2a2d9536" providerId="ADAL" clId="{41D6D0A1-7080-F541-883E-C7A5B3FC30A5}" dt="2020-08-30T20:54:20.542" v="32" actId="732"/>
        <pc:sldMkLst>
          <pc:docMk/>
          <pc:sldMk cId="3989242208" sldId="318"/>
        </pc:sldMkLst>
        <pc:picChg chg="mod modCrop">
          <ac:chgData name="Krzysztof Lapinski" userId="5acdde3e-df09-47d0-87cb-383e2a2d9536" providerId="ADAL" clId="{41D6D0A1-7080-F541-883E-C7A5B3FC30A5}" dt="2020-08-30T20:54:20.542" v="32" actId="732"/>
          <ac:picMkLst>
            <pc:docMk/>
            <pc:sldMk cId="3989242208" sldId="318"/>
            <ac:picMk id="3" creationId="{C77B0EB3-A99E-FC4D-8316-89748E559DCA}"/>
          </ac:picMkLst>
        </pc:picChg>
      </pc:sldChg>
      <pc:sldChg chg="modSp mod">
        <pc:chgData name="Krzysztof Lapinski" userId="5acdde3e-df09-47d0-87cb-383e2a2d9536" providerId="ADAL" clId="{41D6D0A1-7080-F541-883E-C7A5B3FC30A5}" dt="2020-08-30T20:54:29.315" v="34" actId="732"/>
        <pc:sldMkLst>
          <pc:docMk/>
          <pc:sldMk cId="2838092985" sldId="319"/>
        </pc:sldMkLst>
        <pc:picChg chg="mod modCrop">
          <ac:chgData name="Krzysztof Lapinski" userId="5acdde3e-df09-47d0-87cb-383e2a2d9536" providerId="ADAL" clId="{41D6D0A1-7080-F541-883E-C7A5B3FC30A5}" dt="2020-08-30T20:54:29.315" v="34" actId="732"/>
          <ac:picMkLst>
            <pc:docMk/>
            <pc:sldMk cId="2838092985" sldId="319"/>
            <ac:picMk id="4" creationId="{6B783AF5-6038-FD48-9D5C-E02832E1056C}"/>
          </ac:picMkLst>
        </pc:picChg>
      </pc:sldChg>
      <pc:sldChg chg="modSp">
        <pc:chgData name="Krzysztof Lapinski" userId="5acdde3e-df09-47d0-87cb-383e2a2d9536" providerId="ADAL" clId="{41D6D0A1-7080-F541-883E-C7A5B3FC30A5}" dt="2020-08-27T22:44:42.172" v="6"/>
        <pc:sldMkLst>
          <pc:docMk/>
          <pc:sldMk cId="3406899030" sldId="323"/>
        </pc:sldMkLst>
        <pc:spChg chg="mod">
          <ac:chgData name="Krzysztof Lapinski" userId="5acdde3e-df09-47d0-87cb-383e2a2d9536" providerId="ADAL" clId="{41D6D0A1-7080-F541-883E-C7A5B3FC30A5}" dt="2020-08-27T22:44:42.172" v="6"/>
          <ac:spMkLst>
            <pc:docMk/>
            <pc:sldMk cId="3406899030" sldId="323"/>
            <ac:spMk id="20" creationId="{1FDF6917-A225-604E-9E16-6B8A650C6E3E}"/>
          </ac:spMkLst>
        </pc:spChg>
      </pc:sldChg>
      <pc:sldChg chg="modSp mod">
        <pc:chgData name="Krzysztof Lapinski" userId="5acdde3e-df09-47d0-87cb-383e2a2d9536" providerId="ADAL" clId="{41D6D0A1-7080-F541-883E-C7A5B3FC30A5}" dt="2020-08-30T20:55:02.106" v="39" actId="732"/>
        <pc:sldMkLst>
          <pc:docMk/>
          <pc:sldMk cId="1870417323" sldId="330"/>
        </pc:sldMkLst>
        <pc:picChg chg="mod modCrop">
          <ac:chgData name="Krzysztof Lapinski" userId="5acdde3e-df09-47d0-87cb-383e2a2d9536" providerId="ADAL" clId="{41D6D0A1-7080-F541-883E-C7A5B3FC30A5}" dt="2020-08-30T20:55:02.106" v="39" actId="732"/>
          <ac:picMkLst>
            <pc:docMk/>
            <pc:sldMk cId="1870417323" sldId="330"/>
            <ac:picMk id="3" creationId="{10B7DA80-7A16-A84B-B9FF-202B576F6EBD}"/>
          </ac:picMkLst>
        </pc:picChg>
      </pc:sldChg>
      <pc:sldChg chg="modSp mod">
        <pc:chgData name="Krzysztof Lapinski" userId="5acdde3e-df09-47d0-87cb-383e2a2d9536" providerId="ADAL" clId="{41D6D0A1-7080-F541-883E-C7A5B3FC30A5}" dt="2020-08-30T20:55:13.344" v="41" actId="732"/>
        <pc:sldMkLst>
          <pc:docMk/>
          <pc:sldMk cId="2242862846" sldId="335"/>
        </pc:sldMkLst>
        <pc:picChg chg="mod modCrop">
          <ac:chgData name="Krzysztof Lapinski" userId="5acdde3e-df09-47d0-87cb-383e2a2d9536" providerId="ADAL" clId="{41D6D0A1-7080-F541-883E-C7A5B3FC30A5}" dt="2020-08-30T20:55:13.344" v="41" actId="732"/>
          <ac:picMkLst>
            <pc:docMk/>
            <pc:sldMk cId="2242862846" sldId="335"/>
            <ac:picMk id="3" creationId="{5E88FBFB-3639-7E49-9B46-0D274F97FED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B6E7E4-C311-5749-8093-2E53039CC366}" type="datetimeFigureOut">
              <a:rPr lang="x-none" smtClean="0"/>
              <a:t>15.09.2020</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DDA0F-3248-AA4D-9B9B-6D0FDC29A3D1}" type="slidenum">
              <a:rPr lang="x-none" smtClean="0"/>
              <a:t>‹#›</a:t>
            </a:fld>
            <a:endParaRPr lang="x-none"/>
          </a:p>
        </p:txBody>
      </p:sp>
    </p:spTree>
    <p:extLst>
      <p:ext uri="{BB962C8B-B14F-4D97-AF65-F5344CB8AC3E}">
        <p14:creationId xmlns:p14="http://schemas.microsoft.com/office/powerpoint/2010/main" val="835965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dirty="0"/>
              <a:t>Prowadzący omawia czym jest opera</a:t>
            </a:r>
          </a:p>
        </p:txBody>
      </p:sp>
      <p:sp>
        <p:nvSpPr>
          <p:cNvPr id="4" name="Slide Number Placeholder 3"/>
          <p:cNvSpPr>
            <a:spLocks noGrp="1"/>
          </p:cNvSpPr>
          <p:nvPr>
            <p:ph type="sldNum" sz="quarter" idx="5"/>
          </p:nvPr>
        </p:nvSpPr>
        <p:spPr/>
        <p:txBody>
          <a:bodyPr/>
          <a:lstStyle/>
          <a:p>
            <a:fld id="{2BB378F1-6AA7-C549-870E-98E753C7C03C}" type="slidenum">
              <a:rPr lang="x-none" smtClean="0"/>
              <a:t>2</a:t>
            </a:fld>
            <a:endParaRPr lang="x-none"/>
          </a:p>
        </p:txBody>
      </p:sp>
    </p:spTree>
    <p:extLst>
      <p:ext uri="{BB962C8B-B14F-4D97-AF65-F5344CB8AC3E}">
        <p14:creationId xmlns:p14="http://schemas.microsoft.com/office/powerpoint/2010/main" val="3933269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2BB378F1-6AA7-C549-870E-98E753C7C03C}" type="slidenum">
              <a:rPr lang="x-none" smtClean="0"/>
              <a:t>3</a:t>
            </a:fld>
            <a:endParaRPr lang="x-none"/>
          </a:p>
        </p:txBody>
      </p:sp>
    </p:spTree>
    <p:extLst>
      <p:ext uri="{BB962C8B-B14F-4D97-AF65-F5344CB8AC3E}">
        <p14:creationId xmlns:p14="http://schemas.microsoft.com/office/powerpoint/2010/main" val="3767922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93DDA0F-3248-AA4D-9B9B-6D0FDC29A3D1}" type="slidenum">
              <a:rPr lang="x-none" smtClean="0"/>
              <a:t>12</a:t>
            </a:fld>
            <a:endParaRPr lang="x-none"/>
          </a:p>
        </p:txBody>
      </p:sp>
    </p:spTree>
    <p:extLst>
      <p:ext uri="{BB962C8B-B14F-4D97-AF65-F5344CB8AC3E}">
        <p14:creationId xmlns:p14="http://schemas.microsoft.com/office/powerpoint/2010/main" val="35927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893DDA0F-3248-AA4D-9B9B-6D0FDC29A3D1}" type="slidenum">
              <a:rPr lang="x-none" smtClean="0"/>
              <a:t>16</a:t>
            </a:fld>
            <a:endParaRPr lang="x-none"/>
          </a:p>
        </p:txBody>
      </p:sp>
    </p:spTree>
    <p:extLst>
      <p:ext uri="{BB962C8B-B14F-4D97-AF65-F5344CB8AC3E}">
        <p14:creationId xmlns:p14="http://schemas.microsoft.com/office/powerpoint/2010/main" val="2675722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Libretto </a:t>
            </a:r>
            <a:r>
              <a:rPr lang="pl-PL" dirty="0"/>
              <a:t>– tekst stanowiący podstawę dzieł sceniczno-muzycznych, takich jak opera, operetka, kantata, musical czy balet.</a:t>
            </a:r>
          </a:p>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Zdjęcie 1</a:t>
            </a:r>
            <a:r>
              <a:rPr lang="pl-PL" dirty="0"/>
              <a:t>: Wiedza ta pomoże Ci lepiej zrozumieć spektakl i skupić się na pięknej muzyce. Tak, opera to nie kino! Tu warto wiedzieć, jak potoczy się akcja.  W programie, który zakupisz przed spektaklem, znajdziesz obsadę i wiele interesujących szczegółów dotyczących realizacji. Tak przygotowany, będziesz mógł bez przeszkód delektować się sztuką i w pełni docenić artystyczny przekaz.</a:t>
            </a:r>
          </a:p>
          <a:p>
            <a:pPr marL="0" marR="0" lvl="0" indent="0" algn="l" defTabSz="914400" rtl="0" eaLnBrk="1" fontAlgn="auto" latinLnBrk="0" hangingPunct="1">
              <a:lnSpc>
                <a:spcPct val="100000"/>
              </a:lnSpc>
              <a:spcBef>
                <a:spcPts val="0"/>
              </a:spcBef>
              <a:spcAft>
                <a:spcPts val="0"/>
              </a:spcAft>
              <a:buClrTx/>
              <a:buSzTx/>
              <a:buFontTx/>
              <a:buNone/>
              <a:tabLst/>
              <a:defRPr/>
            </a:pPr>
            <a:r>
              <a:rPr lang="x-none" b="1" dirty="0"/>
              <a:t>Zdjęcie 2</a:t>
            </a:r>
            <a:r>
              <a:rPr lang="x-none" dirty="0"/>
              <a:t>: </a:t>
            </a:r>
            <a:r>
              <a:rPr lang="pl-PL" dirty="0"/>
              <a:t>Do teatru powinieneś przyjść ubrany elegancko. Dobrym wyborem dla pań jest klasyczna „mała czarna” lub w kolorze granatu. Można również postawić na kostium ze spodniami lub spódniczką. W przypadku panów zawsze sprawdzi się garnitur lub wizytowa koszula w połączeniu z takimi samymi spodniami. Jeśli wybieramy się na premierę, można pozwolić sobie na bardziej wyrafinowany strój – panowie na smoking, panie na długą suknię i dyskretną biżuterię. Nie przesadzajmy z perfumami. W zamkniętej przestrzeni ich nadmiar to również dyskomfort dla pozostałych melomanów.</a:t>
            </a:r>
          </a:p>
          <a:p>
            <a:r>
              <a:rPr lang="x-none" b="1" dirty="0"/>
              <a:t>Zdjęcie 3</a:t>
            </a:r>
            <a:r>
              <a:rPr lang="x-none" dirty="0"/>
              <a:t>: </a:t>
            </a:r>
            <a:r>
              <a:rPr lang="pl-PL" dirty="0"/>
              <a:t>Najbezpieczniej będzie, gdy pojawisz się w teatrze co najmniej kwadrans przed rozpoczęciem przedstawienia. Pozwoli Ci to spokojnie się rozebrać w szatni, przywitać znajomych, bez pośpiechu znaleźć i zająć swoje miejsce, przejrzeć program. Jeżeli masz miejsca w środku rzędu, tym bardziej pamiętaj o tym, aby zjawić się przed rozpoczęciem spektaklu i uniknąć przeciskania się między rzędami. W sytuacji kiedy jednak nie zdążyłeś, zajmij miejsce wskazane przez obsługę widowni lub poczekaj do przerwy.</a:t>
            </a:r>
          </a:p>
          <a:p>
            <a:r>
              <a:rPr lang="pl-PL" dirty="0"/>
              <a:t>Jeśli przyjeżdżasz samochodem, przyjedź odpowiednio wcześniej, żeby znaleźć wolne miejsce parkingowe.</a:t>
            </a:r>
          </a:p>
        </p:txBody>
      </p:sp>
      <p:sp>
        <p:nvSpPr>
          <p:cNvPr id="4" name="Slide Number Placeholder 3"/>
          <p:cNvSpPr>
            <a:spLocks noGrp="1"/>
          </p:cNvSpPr>
          <p:nvPr>
            <p:ph type="sldNum" sz="quarter" idx="5"/>
          </p:nvPr>
        </p:nvSpPr>
        <p:spPr/>
        <p:txBody>
          <a:bodyPr/>
          <a:lstStyle/>
          <a:p>
            <a:fld id="{893DDA0F-3248-AA4D-9B9B-6D0FDC29A3D1}" type="slidenum">
              <a:rPr lang="x-none" smtClean="0"/>
              <a:t>30</a:t>
            </a:fld>
            <a:endParaRPr lang="x-none"/>
          </a:p>
        </p:txBody>
      </p:sp>
    </p:spTree>
    <p:extLst>
      <p:ext uri="{BB962C8B-B14F-4D97-AF65-F5344CB8AC3E}">
        <p14:creationId xmlns:p14="http://schemas.microsoft.com/office/powerpoint/2010/main" val="2445976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1" dirty="0"/>
              <a:t>Zdjęcie 1</a:t>
            </a:r>
            <a:r>
              <a:rPr lang="pl-PL" dirty="0"/>
              <a:t>: Prezentowanie swojej tylnej części ciała to prawdziwe faux pas. Przechodź przodem, a skinieniem głowy podziękuj za przepuszczenie. Jeśli między rzędami jest zbyt mało przestrzeni, najlepiej wstać i przepuścić osobę, która próbuje dostać się na swoje miejsce.</a:t>
            </a:r>
          </a:p>
          <a:p>
            <a:r>
              <a:rPr lang="x-none" b="1" dirty="0"/>
              <a:t>Zdjęcie 2</a:t>
            </a:r>
            <a:r>
              <a:rPr lang="x-none" dirty="0"/>
              <a:t>: </a:t>
            </a:r>
            <a:r>
              <a:rPr lang="pl-PL" dirty="0"/>
              <a:t>W przeciwieństwie do kina, na teatralnej widowni nie powinno się spożywać posiłków i pić napojów. Popijanie wody mineralnej czy kawy z plastikowego kubka jest niedopuszczalne i świadczy o braku obycia. Nie powinno się także szeleścić papierkami od cukierków czy innych przekąsek. W czasie antraktu (przerwy) można natomiast skorzystać z kawiarni.</a:t>
            </a:r>
          </a:p>
          <a:p>
            <a:r>
              <a:rPr lang="x-none" b="1" dirty="0"/>
              <a:t>Zdjęcie 3</a:t>
            </a:r>
            <a:r>
              <a:rPr lang="x-none" dirty="0"/>
              <a:t>: </a:t>
            </a:r>
            <a:r>
              <a:rPr lang="pl-PL" dirty="0"/>
              <a:t>Wchodząc na widownię powinieneś wyłączyć telefon. Zadbaj o to, aby podczas trwania spektaklu nic Cię nie rozpraszało. Nie wykonuj zdjęć oraz nie nagrywaj filmów. Sztukę najlepiej oglądać na żywo. Jeśli bardzo chcesz mieć pamiątkę, zdjęcia możesz zrobić podczas ukłonów artystów. Nie przeglądaj wiadomości – odblask z telefonu potrafi skutecznie rozproszyć uwagę i przeszkodzić w odbiorze twojemu sąsiadowi.</a:t>
            </a:r>
          </a:p>
          <a:p>
            <a:endParaRPr lang="pl-PL" dirty="0"/>
          </a:p>
        </p:txBody>
      </p:sp>
      <p:sp>
        <p:nvSpPr>
          <p:cNvPr id="4" name="Slide Number Placeholder 3"/>
          <p:cNvSpPr>
            <a:spLocks noGrp="1"/>
          </p:cNvSpPr>
          <p:nvPr>
            <p:ph type="sldNum" sz="quarter" idx="5"/>
          </p:nvPr>
        </p:nvSpPr>
        <p:spPr/>
        <p:txBody>
          <a:bodyPr/>
          <a:lstStyle/>
          <a:p>
            <a:fld id="{893DDA0F-3248-AA4D-9B9B-6D0FDC29A3D1}" type="slidenum">
              <a:rPr lang="x-none" smtClean="0"/>
              <a:t>31</a:t>
            </a:fld>
            <a:endParaRPr lang="x-none"/>
          </a:p>
        </p:txBody>
      </p:sp>
    </p:spTree>
    <p:extLst>
      <p:ext uri="{BB962C8B-B14F-4D97-AF65-F5344CB8AC3E}">
        <p14:creationId xmlns:p14="http://schemas.microsoft.com/office/powerpoint/2010/main" val="2783827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b="1" dirty="0"/>
              <a:t>Zdjęcie 1</a:t>
            </a:r>
            <a:r>
              <a:rPr lang="pl-PL" dirty="0"/>
              <a:t>: Rozmowy w trakcie spektaklu świadczą o braku kultury. Rozmawiając przeszkadzasz artystom i pozostałym widzom.</a:t>
            </a:r>
          </a:p>
          <a:p>
            <a:r>
              <a:rPr lang="x-none" b="1" dirty="0"/>
              <a:t>Zdjęcie 2</a:t>
            </a:r>
            <a:r>
              <a:rPr lang="x-none" dirty="0"/>
              <a:t>: </a:t>
            </a:r>
            <a:r>
              <a:rPr lang="pl-PL" dirty="0"/>
              <a:t>Niedopuszczalnym jest wydmuchiwanie nosa, kichanie czy kaszel podczas spektaklu.</a:t>
            </a:r>
          </a:p>
          <a:p>
            <a:r>
              <a:rPr lang="x-none" b="1" dirty="0"/>
              <a:t>Zdjęcie 3</a:t>
            </a:r>
            <a:r>
              <a:rPr lang="x-none" dirty="0"/>
              <a:t>: </a:t>
            </a:r>
            <a:r>
              <a:rPr lang="pl-PL" dirty="0"/>
              <a:t>W operze nie należy wchodzić na scenę, dotykać elementów scenografii czy przechodzących artystów i ich kostiumów. Nawet jeśli artyści podchodzą do widowni bardzo blisko.</a:t>
            </a:r>
          </a:p>
        </p:txBody>
      </p:sp>
      <p:sp>
        <p:nvSpPr>
          <p:cNvPr id="4" name="Slide Number Placeholder 3"/>
          <p:cNvSpPr>
            <a:spLocks noGrp="1"/>
          </p:cNvSpPr>
          <p:nvPr>
            <p:ph type="sldNum" sz="quarter" idx="5"/>
          </p:nvPr>
        </p:nvSpPr>
        <p:spPr/>
        <p:txBody>
          <a:bodyPr/>
          <a:lstStyle/>
          <a:p>
            <a:fld id="{893DDA0F-3248-AA4D-9B9B-6D0FDC29A3D1}" type="slidenum">
              <a:rPr lang="x-none" smtClean="0"/>
              <a:t>32</a:t>
            </a:fld>
            <a:endParaRPr lang="x-none"/>
          </a:p>
        </p:txBody>
      </p:sp>
    </p:spTree>
    <p:extLst>
      <p:ext uri="{BB962C8B-B14F-4D97-AF65-F5344CB8AC3E}">
        <p14:creationId xmlns:p14="http://schemas.microsoft.com/office/powerpoint/2010/main" val="3358962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b="1" dirty="0"/>
              <a:t>Zdjęcie 1</a:t>
            </a:r>
            <a:r>
              <a:rPr lang="pl-PL" dirty="0"/>
              <a:t>: Brawa są bardzo mile widziane. W ten sposób artyści widzą, że spektakl spotyka się z pozytywnym odbiorem. Brawa podczas ukłonów to docenienie pracy wszystkich osób zaangażowanych w przygotowanie spektaklu. Jeżeli przedstawienie wyjątkowo Ci się podobało, możesz oklaskiwać je na stojąco.</a:t>
            </a:r>
          </a:p>
          <a:p>
            <a:r>
              <a:rPr lang="x-none" b="1" dirty="0"/>
              <a:t>Zdjęcie 2</a:t>
            </a:r>
            <a:r>
              <a:rPr lang="x-none" dirty="0"/>
              <a:t>: </a:t>
            </a:r>
            <a:r>
              <a:rPr lang="pl-PL" dirty="0"/>
              <a:t>Opuszczenie sali przed zakończeniem będzie odebrane jako brak szacunku wobec wykonawców i widzów. Pamiętaj o tym, że opuszczanie swojego miejsca w trakcie trwania spektaklu jest niekomfortowe również dla innych osób, siedzących na widowni.</a:t>
            </a:r>
          </a:p>
          <a:p>
            <a:pPr marL="0" marR="0" lvl="0" indent="0" algn="l" defTabSz="914400" rtl="0" eaLnBrk="1" fontAlgn="auto" latinLnBrk="0" hangingPunct="1">
              <a:lnSpc>
                <a:spcPct val="100000"/>
              </a:lnSpc>
              <a:spcBef>
                <a:spcPts val="0"/>
              </a:spcBef>
              <a:spcAft>
                <a:spcPts val="0"/>
              </a:spcAft>
              <a:buClrTx/>
              <a:buSzTx/>
              <a:buFontTx/>
              <a:buNone/>
              <a:tabLst/>
              <a:defRPr/>
            </a:pPr>
            <a:r>
              <a:rPr lang="x-none" b="1" dirty="0"/>
              <a:t>Zdjęcie 3</a:t>
            </a:r>
            <a:r>
              <a:rPr lang="x-none" dirty="0"/>
              <a:t>: </a:t>
            </a:r>
            <a:r>
              <a:rPr lang="pl-PL" dirty="0"/>
              <a:t>Opera posiada w swoim repertuarze spektakle przeznaczone zarówno dla najmłodszych widzów, uczniów, a także osób dorosłych. Wybierając tytuł, który chcesz zobaczyć upewnij się, że będzie dla Ciebie odpowiedni.</a:t>
            </a:r>
          </a:p>
        </p:txBody>
      </p:sp>
      <p:sp>
        <p:nvSpPr>
          <p:cNvPr id="4" name="Slide Number Placeholder 3"/>
          <p:cNvSpPr>
            <a:spLocks noGrp="1"/>
          </p:cNvSpPr>
          <p:nvPr>
            <p:ph type="sldNum" sz="quarter" idx="5"/>
          </p:nvPr>
        </p:nvSpPr>
        <p:spPr/>
        <p:txBody>
          <a:bodyPr/>
          <a:lstStyle/>
          <a:p>
            <a:fld id="{893DDA0F-3248-AA4D-9B9B-6D0FDC29A3D1}" type="slidenum">
              <a:rPr lang="x-none" smtClean="0"/>
              <a:t>33</a:t>
            </a:fld>
            <a:endParaRPr lang="x-none"/>
          </a:p>
        </p:txBody>
      </p:sp>
    </p:spTree>
    <p:extLst>
      <p:ext uri="{BB962C8B-B14F-4D97-AF65-F5344CB8AC3E}">
        <p14:creationId xmlns:p14="http://schemas.microsoft.com/office/powerpoint/2010/main" val="1699128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x-none" dirty="0"/>
              <a:t>Zakończenie zajęć</a:t>
            </a:r>
          </a:p>
        </p:txBody>
      </p:sp>
      <p:sp>
        <p:nvSpPr>
          <p:cNvPr id="4" name="Slide Number Placeholder 3"/>
          <p:cNvSpPr>
            <a:spLocks noGrp="1"/>
          </p:cNvSpPr>
          <p:nvPr>
            <p:ph type="sldNum" sz="quarter" idx="5"/>
          </p:nvPr>
        </p:nvSpPr>
        <p:spPr/>
        <p:txBody>
          <a:bodyPr/>
          <a:lstStyle/>
          <a:p>
            <a:fld id="{2BB378F1-6AA7-C549-870E-98E753C7C03C}" type="slidenum">
              <a:rPr lang="x-none" smtClean="0"/>
              <a:t>38</a:t>
            </a:fld>
            <a:endParaRPr lang="x-none"/>
          </a:p>
        </p:txBody>
      </p:sp>
    </p:spTree>
    <p:extLst>
      <p:ext uri="{BB962C8B-B14F-4D97-AF65-F5344CB8AC3E}">
        <p14:creationId xmlns:p14="http://schemas.microsoft.com/office/powerpoint/2010/main" val="2025800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CE09511-C93F-5847-99E8-1AD4C8D1A16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 xmlns:a16="http://schemas.microsoft.com/office/drawing/2014/main" id="{F0EC7FB1-E0C9-BB4A-85C1-E1EB3BDEB0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 xmlns:a16="http://schemas.microsoft.com/office/drawing/2014/main" id="{9577F4EC-32FB-E44B-8CC4-CCCE86BBC8CC}"/>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 xmlns:a16="http://schemas.microsoft.com/office/drawing/2014/main" id="{01585BF8-F58D-A442-9899-76795038EE54}"/>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 xmlns:a16="http://schemas.microsoft.com/office/drawing/2014/main" id="{027D04FF-EAE8-2243-B303-97BAA03A47F7}"/>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448041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9BF959-2A74-1247-8C98-49986FBDEE8A}"/>
              </a:ext>
            </a:extLst>
          </p:cNvPr>
          <p:cNvSpPr>
            <a:spLocks noGrp="1"/>
          </p:cNvSpPr>
          <p:nvPr>
            <p:ph type="title"/>
          </p:nvPr>
        </p:nvSpPr>
        <p:spPr/>
        <p:txBody>
          <a:bodyPr/>
          <a:lstStyle/>
          <a:p>
            <a:r>
              <a:rPr lang="en-US"/>
              <a:t>Click to edit Master title style</a:t>
            </a:r>
            <a:endParaRPr lang="x-none"/>
          </a:p>
        </p:txBody>
      </p:sp>
      <p:sp>
        <p:nvSpPr>
          <p:cNvPr id="3" name="Vertical Text Placeholder 2">
            <a:extLst>
              <a:ext uri="{FF2B5EF4-FFF2-40B4-BE49-F238E27FC236}">
                <a16:creationId xmlns="" xmlns:a16="http://schemas.microsoft.com/office/drawing/2014/main" id="{17CC6E55-ED38-E143-8A87-FC65D7664C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 xmlns:a16="http://schemas.microsoft.com/office/drawing/2014/main" id="{C38103A6-4411-CD41-A02E-DC9C6B0FC405}"/>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 xmlns:a16="http://schemas.microsoft.com/office/drawing/2014/main" id="{8A7A5B09-8F92-5945-9ABF-51BEFEC296CA}"/>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 xmlns:a16="http://schemas.microsoft.com/office/drawing/2014/main" id="{920A6882-14FF-9648-96CF-9600F593B18C}"/>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101395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CA7C06D8-97CE-0040-BB64-0D8639DD6FB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x-none"/>
          </a:p>
        </p:txBody>
      </p:sp>
      <p:sp>
        <p:nvSpPr>
          <p:cNvPr id="3" name="Vertical Text Placeholder 2">
            <a:extLst>
              <a:ext uri="{FF2B5EF4-FFF2-40B4-BE49-F238E27FC236}">
                <a16:creationId xmlns="" xmlns:a16="http://schemas.microsoft.com/office/drawing/2014/main" id="{94900E60-A096-EE4D-8C11-62D08B20CF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 xmlns:a16="http://schemas.microsoft.com/office/drawing/2014/main" id="{3233952C-4D67-ED4F-A000-6AD88D0C76CA}"/>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 xmlns:a16="http://schemas.microsoft.com/office/drawing/2014/main" id="{2526E224-ED56-214B-BBC4-8106E9C0F502}"/>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 xmlns:a16="http://schemas.microsoft.com/office/drawing/2014/main" id="{481BB143-1C8F-4E42-8C49-C3675C9EC61B}"/>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2621023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337310"/>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67A01A-C2C3-B54E-A148-5DA89EE85C34}"/>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 xmlns:a16="http://schemas.microsoft.com/office/drawing/2014/main" id="{4D5365B6-1B61-7C4C-B33C-298F418DF7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 xmlns:a16="http://schemas.microsoft.com/office/drawing/2014/main" id="{C5C331AD-15AA-AA45-9EA7-18080CBD5FD6}"/>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 xmlns:a16="http://schemas.microsoft.com/office/drawing/2014/main" id="{27E9664F-23CB-C24B-B447-94015266EFC0}"/>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 xmlns:a16="http://schemas.microsoft.com/office/drawing/2014/main" id="{2F98FBA7-1407-594D-A959-14C400FB0168}"/>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2009766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C46998A-C1DA-4B42-9DDB-B4C764DAF80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x-none"/>
          </a:p>
        </p:txBody>
      </p:sp>
      <p:sp>
        <p:nvSpPr>
          <p:cNvPr id="3" name="Text Placeholder 2">
            <a:extLst>
              <a:ext uri="{FF2B5EF4-FFF2-40B4-BE49-F238E27FC236}">
                <a16:creationId xmlns="" xmlns:a16="http://schemas.microsoft.com/office/drawing/2014/main" id="{E4B87B24-66F5-8941-A74A-D97E79EABE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1D0760BA-5586-C241-A275-5668B81BC0EE}"/>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5" name="Footer Placeholder 4">
            <a:extLst>
              <a:ext uri="{FF2B5EF4-FFF2-40B4-BE49-F238E27FC236}">
                <a16:creationId xmlns="" xmlns:a16="http://schemas.microsoft.com/office/drawing/2014/main" id="{F216070A-3F90-4249-964D-B17D4C1E4D6A}"/>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 xmlns:a16="http://schemas.microsoft.com/office/drawing/2014/main" id="{C61F34BC-0BFC-2844-9FB1-4CAD0F68A9CE}"/>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4041087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F111B49-B6BC-9A4C-988F-2A793B3C0477}"/>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 xmlns:a16="http://schemas.microsoft.com/office/drawing/2014/main" id="{96B2C1BE-AB23-F14E-8923-0D94196FC3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Content Placeholder 3">
            <a:extLst>
              <a:ext uri="{FF2B5EF4-FFF2-40B4-BE49-F238E27FC236}">
                <a16:creationId xmlns="" xmlns:a16="http://schemas.microsoft.com/office/drawing/2014/main" id="{8CD19ED6-6FB2-C548-B2E1-AC6C079150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Date Placeholder 4">
            <a:extLst>
              <a:ext uri="{FF2B5EF4-FFF2-40B4-BE49-F238E27FC236}">
                <a16:creationId xmlns="" xmlns:a16="http://schemas.microsoft.com/office/drawing/2014/main" id="{85ECFB37-6392-4C4D-A426-0C2309B41723}"/>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6" name="Footer Placeholder 5">
            <a:extLst>
              <a:ext uri="{FF2B5EF4-FFF2-40B4-BE49-F238E27FC236}">
                <a16:creationId xmlns="" xmlns:a16="http://schemas.microsoft.com/office/drawing/2014/main" id="{DD49F6D6-6844-9B4F-A560-B34922B760AF}"/>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 xmlns:a16="http://schemas.microsoft.com/office/drawing/2014/main" id="{67DE4EB2-08F2-3343-9228-86A002454EDD}"/>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51575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E502CD3-97FC-2E46-8C97-8DC53D6AD216}"/>
              </a:ext>
            </a:extLst>
          </p:cNvPr>
          <p:cNvSpPr>
            <a:spLocks noGrp="1"/>
          </p:cNvSpPr>
          <p:nvPr>
            <p:ph type="title"/>
          </p:nvPr>
        </p:nvSpPr>
        <p:spPr>
          <a:xfrm>
            <a:off x="839788" y="365125"/>
            <a:ext cx="10515600" cy="1325563"/>
          </a:xfrm>
        </p:spPr>
        <p:txBody>
          <a:bodyPr/>
          <a:lstStyle/>
          <a:p>
            <a:r>
              <a:rPr lang="en-US"/>
              <a:t>Click to edit Master title style</a:t>
            </a:r>
            <a:endParaRPr lang="x-none"/>
          </a:p>
        </p:txBody>
      </p:sp>
      <p:sp>
        <p:nvSpPr>
          <p:cNvPr id="3" name="Text Placeholder 2">
            <a:extLst>
              <a:ext uri="{FF2B5EF4-FFF2-40B4-BE49-F238E27FC236}">
                <a16:creationId xmlns="" xmlns:a16="http://schemas.microsoft.com/office/drawing/2014/main" id="{F5F178B7-E1D1-5D48-95EF-D79B220C1D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E924F9D7-50F3-1143-AFEA-F4E79D7BE7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5" name="Text Placeholder 4">
            <a:extLst>
              <a:ext uri="{FF2B5EF4-FFF2-40B4-BE49-F238E27FC236}">
                <a16:creationId xmlns="" xmlns:a16="http://schemas.microsoft.com/office/drawing/2014/main" id="{2F39C7CC-EAFB-5644-AEC4-796A2469A8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A2429FF2-A283-814B-B679-9C78B6D3E4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7" name="Date Placeholder 6">
            <a:extLst>
              <a:ext uri="{FF2B5EF4-FFF2-40B4-BE49-F238E27FC236}">
                <a16:creationId xmlns="" xmlns:a16="http://schemas.microsoft.com/office/drawing/2014/main" id="{84732423-6605-3347-9A3C-836C4E09FE86}"/>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8" name="Footer Placeholder 7">
            <a:extLst>
              <a:ext uri="{FF2B5EF4-FFF2-40B4-BE49-F238E27FC236}">
                <a16:creationId xmlns="" xmlns:a16="http://schemas.microsoft.com/office/drawing/2014/main" id="{3F78E19E-EC67-5346-A295-4EC1EF929B4B}"/>
              </a:ext>
            </a:extLst>
          </p:cNvPr>
          <p:cNvSpPr>
            <a:spLocks noGrp="1"/>
          </p:cNvSpPr>
          <p:nvPr>
            <p:ph type="ftr" sz="quarter" idx="11"/>
          </p:nvPr>
        </p:nvSpPr>
        <p:spPr/>
        <p:txBody>
          <a:bodyPr/>
          <a:lstStyle/>
          <a:p>
            <a:endParaRPr lang="x-none"/>
          </a:p>
        </p:txBody>
      </p:sp>
      <p:sp>
        <p:nvSpPr>
          <p:cNvPr id="9" name="Slide Number Placeholder 8">
            <a:extLst>
              <a:ext uri="{FF2B5EF4-FFF2-40B4-BE49-F238E27FC236}">
                <a16:creationId xmlns="" xmlns:a16="http://schemas.microsoft.com/office/drawing/2014/main" id="{10B1D4B2-5463-6A4D-9C6F-EEFDF1A6AB76}"/>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1396196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E0B2FD7-B358-684C-A82D-B6DA9BC51B3E}"/>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 xmlns:a16="http://schemas.microsoft.com/office/drawing/2014/main" id="{C963F4F0-029A-F443-96A1-F843A439A72E}"/>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4" name="Footer Placeholder 3">
            <a:extLst>
              <a:ext uri="{FF2B5EF4-FFF2-40B4-BE49-F238E27FC236}">
                <a16:creationId xmlns="" xmlns:a16="http://schemas.microsoft.com/office/drawing/2014/main" id="{CE320489-F063-3443-8DDE-C3374A28706D}"/>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 xmlns:a16="http://schemas.microsoft.com/office/drawing/2014/main" id="{E09A0752-9AD4-2B4C-86B7-63D7502FEC95}"/>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24723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679BB5F1-EED1-FC48-BEAC-27C7B951603D}"/>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3" name="Footer Placeholder 2">
            <a:extLst>
              <a:ext uri="{FF2B5EF4-FFF2-40B4-BE49-F238E27FC236}">
                <a16:creationId xmlns="" xmlns:a16="http://schemas.microsoft.com/office/drawing/2014/main" id="{DA36F139-7176-A445-937A-0A08477F70E7}"/>
              </a:ext>
            </a:extLst>
          </p:cNvPr>
          <p:cNvSpPr>
            <a:spLocks noGrp="1"/>
          </p:cNvSpPr>
          <p:nvPr>
            <p:ph type="ftr" sz="quarter" idx="11"/>
          </p:nvPr>
        </p:nvSpPr>
        <p:spPr/>
        <p:txBody>
          <a:bodyPr/>
          <a:lstStyle/>
          <a:p>
            <a:endParaRPr lang="x-none"/>
          </a:p>
        </p:txBody>
      </p:sp>
      <p:sp>
        <p:nvSpPr>
          <p:cNvPr id="4" name="Slide Number Placeholder 3">
            <a:extLst>
              <a:ext uri="{FF2B5EF4-FFF2-40B4-BE49-F238E27FC236}">
                <a16:creationId xmlns="" xmlns:a16="http://schemas.microsoft.com/office/drawing/2014/main" id="{0C45CE7F-FCA3-7D45-906D-A9EB90DA591B}"/>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116627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BB8D8CF-74E2-7E48-A6FD-A8A3B06443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Content Placeholder 2">
            <a:extLst>
              <a:ext uri="{FF2B5EF4-FFF2-40B4-BE49-F238E27FC236}">
                <a16:creationId xmlns="" xmlns:a16="http://schemas.microsoft.com/office/drawing/2014/main" id="{4A8B73EF-80C6-1749-9AE5-F66457A5B4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Text Placeholder 3">
            <a:extLst>
              <a:ext uri="{FF2B5EF4-FFF2-40B4-BE49-F238E27FC236}">
                <a16:creationId xmlns="" xmlns:a16="http://schemas.microsoft.com/office/drawing/2014/main" id="{F41DB8A5-57A6-324E-8363-39A4C01D16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6D9E5D62-0EED-2149-9FED-E6ECF452A48D}"/>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6" name="Footer Placeholder 5">
            <a:extLst>
              <a:ext uri="{FF2B5EF4-FFF2-40B4-BE49-F238E27FC236}">
                <a16:creationId xmlns="" xmlns:a16="http://schemas.microsoft.com/office/drawing/2014/main" id="{5B88AC33-0175-204A-B04D-9AC5ED0D0C82}"/>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 xmlns:a16="http://schemas.microsoft.com/office/drawing/2014/main" id="{E01146E5-214F-4C4E-9625-8DA4EC82F2E9}"/>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2043730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7F1712-23E5-2C43-B8E8-EFD3EA3468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x-none"/>
          </a:p>
        </p:txBody>
      </p:sp>
      <p:sp>
        <p:nvSpPr>
          <p:cNvPr id="3" name="Picture Placeholder 2">
            <a:extLst>
              <a:ext uri="{FF2B5EF4-FFF2-40B4-BE49-F238E27FC236}">
                <a16:creationId xmlns="" xmlns:a16="http://schemas.microsoft.com/office/drawing/2014/main" id="{20057225-7019-5B4A-92B1-24D7CD22BB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Text Placeholder 3">
            <a:extLst>
              <a:ext uri="{FF2B5EF4-FFF2-40B4-BE49-F238E27FC236}">
                <a16:creationId xmlns="" xmlns:a16="http://schemas.microsoft.com/office/drawing/2014/main" id="{5F2F866F-5B27-C04A-852C-346DCF0E6A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4972C4C9-9921-044B-8AB0-4AC509134090}"/>
              </a:ext>
            </a:extLst>
          </p:cNvPr>
          <p:cNvSpPr>
            <a:spLocks noGrp="1"/>
          </p:cNvSpPr>
          <p:nvPr>
            <p:ph type="dt" sz="half" idx="10"/>
          </p:nvPr>
        </p:nvSpPr>
        <p:spPr/>
        <p:txBody>
          <a:bodyPr/>
          <a:lstStyle/>
          <a:p>
            <a:fld id="{0185FF65-C371-0F4C-8FB5-52235AEC25D7}" type="datetimeFigureOut">
              <a:rPr lang="x-none" smtClean="0"/>
              <a:t>15.09.2020</a:t>
            </a:fld>
            <a:endParaRPr lang="x-none"/>
          </a:p>
        </p:txBody>
      </p:sp>
      <p:sp>
        <p:nvSpPr>
          <p:cNvPr id="6" name="Footer Placeholder 5">
            <a:extLst>
              <a:ext uri="{FF2B5EF4-FFF2-40B4-BE49-F238E27FC236}">
                <a16:creationId xmlns="" xmlns:a16="http://schemas.microsoft.com/office/drawing/2014/main" id="{0B572D35-EA01-A04C-B521-54472557D7A7}"/>
              </a:ext>
            </a:extLst>
          </p:cNvPr>
          <p:cNvSpPr>
            <a:spLocks noGrp="1"/>
          </p:cNvSpPr>
          <p:nvPr>
            <p:ph type="ftr" sz="quarter" idx="11"/>
          </p:nvPr>
        </p:nvSpPr>
        <p:spPr/>
        <p:txBody>
          <a:bodyPr/>
          <a:lstStyle/>
          <a:p>
            <a:endParaRPr lang="x-none"/>
          </a:p>
        </p:txBody>
      </p:sp>
      <p:sp>
        <p:nvSpPr>
          <p:cNvPr id="7" name="Slide Number Placeholder 6">
            <a:extLst>
              <a:ext uri="{FF2B5EF4-FFF2-40B4-BE49-F238E27FC236}">
                <a16:creationId xmlns="" xmlns:a16="http://schemas.microsoft.com/office/drawing/2014/main" id="{45B785BD-43D5-8F44-A46E-735DC37D0C8A}"/>
              </a:ext>
            </a:extLst>
          </p:cNvPr>
          <p:cNvSpPr>
            <a:spLocks noGrp="1"/>
          </p:cNvSpPr>
          <p:nvPr>
            <p:ph type="sldNum" sz="quarter" idx="12"/>
          </p:nvPr>
        </p:nvSpPr>
        <p:spPr/>
        <p:txBody>
          <a:bodyPr/>
          <a:lstStyle/>
          <a:p>
            <a:fld id="{C64815A6-5DFC-1F43-A4A0-83EFE6F6647B}" type="slidenum">
              <a:rPr lang="x-none" smtClean="0"/>
              <a:t>‹#›</a:t>
            </a:fld>
            <a:endParaRPr lang="x-none"/>
          </a:p>
        </p:txBody>
      </p:sp>
    </p:spTree>
    <p:extLst>
      <p:ext uri="{BB962C8B-B14F-4D97-AF65-F5344CB8AC3E}">
        <p14:creationId xmlns:p14="http://schemas.microsoft.com/office/powerpoint/2010/main" val="3825938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BB1C88AF-3B36-1948-AC40-BF9679F66D7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x-none"/>
          </a:p>
        </p:txBody>
      </p:sp>
      <p:sp>
        <p:nvSpPr>
          <p:cNvPr id="3" name="Text Placeholder 2">
            <a:extLst>
              <a:ext uri="{FF2B5EF4-FFF2-40B4-BE49-F238E27FC236}">
                <a16:creationId xmlns="" xmlns:a16="http://schemas.microsoft.com/office/drawing/2014/main" id="{ABAC2C1B-7808-9249-8343-D48CAB23FE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 xmlns:a16="http://schemas.microsoft.com/office/drawing/2014/main" id="{FE035042-CA9C-2741-A536-9EDCF44634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85FF65-C371-0F4C-8FB5-52235AEC25D7}" type="datetimeFigureOut">
              <a:rPr lang="x-none" smtClean="0"/>
              <a:t>15.09.2020</a:t>
            </a:fld>
            <a:endParaRPr lang="x-none"/>
          </a:p>
        </p:txBody>
      </p:sp>
      <p:sp>
        <p:nvSpPr>
          <p:cNvPr id="5" name="Footer Placeholder 4">
            <a:extLst>
              <a:ext uri="{FF2B5EF4-FFF2-40B4-BE49-F238E27FC236}">
                <a16:creationId xmlns="" xmlns:a16="http://schemas.microsoft.com/office/drawing/2014/main" id="{4265338C-0F1A-A447-A5BA-3F4B5A39F4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a:extLst>
              <a:ext uri="{FF2B5EF4-FFF2-40B4-BE49-F238E27FC236}">
                <a16:creationId xmlns="" xmlns:a16="http://schemas.microsoft.com/office/drawing/2014/main" id="{4FC71D3B-FF3F-5F44-8155-5384279D75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4815A6-5DFC-1F43-A4A0-83EFE6F6647B}" type="slidenum">
              <a:rPr lang="x-none" smtClean="0"/>
              <a:t>‹#›</a:t>
            </a:fld>
            <a:endParaRPr lang="x-none"/>
          </a:p>
        </p:txBody>
      </p:sp>
    </p:spTree>
    <p:extLst>
      <p:ext uri="{BB962C8B-B14F-4D97-AF65-F5344CB8AC3E}">
        <p14:creationId xmlns:p14="http://schemas.microsoft.com/office/powerpoint/2010/main" val="5556621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hyperlink" Target="https://youtu.be/2aztTk1-BQQ"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hyperlink" Target="https://youtu.be/v4U1wVbP90s" TargetMode="External"/><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s://youtu.be/SqBeCzcXpso" TargetMode="External"/><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hyperlink" Target="https://youtu.be/LJyfPhHnOPE" TargetMode="External"/><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s://youtu.be/r_BASJs2d-I" TargetMode="External"/><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hyperlink" Target="https://youtu.be/aumthNPJq14" TargetMode="Externa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Qowpd5tWAhE" TargetMode="External"/><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12.xml"/><Relationship Id="rId5" Type="http://schemas.openxmlformats.org/officeDocument/2006/relationships/image" Target="../media/image45.jpeg"/><Relationship Id="rId4" Type="http://schemas.openxmlformats.org/officeDocument/2006/relationships/image" Target="../media/image44.emf"/></Relationships>
</file>

<file path=ppt/slides/_rels/slide36.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12.xml"/><Relationship Id="rId4" Type="http://schemas.openxmlformats.org/officeDocument/2006/relationships/image" Target="../media/image48.jpeg"/></Relationships>
</file>

<file path=ppt/slides/_rels/slide38.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7.png"/><Relationship Id="rId3" Type="http://schemas.openxmlformats.org/officeDocument/2006/relationships/image" Target="../media/image1.png"/><Relationship Id="rId7" Type="http://schemas.openxmlformats.org/officeDocument/2006/relationships/image" Target="../media/image52.png"/><Relationship Id="rId12"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jp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8.jpe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 xmlns:a16="http://schemas.microsoft.com/office/drawing/2014/main" id="{21C119A2-E112-2145-B86F-B0F1DE7B2F1F}"/>
              </a:ext>
            </a:extLst>
          </p:cNvPr>
          <p:cNvSpPr txBox="1"/>
          <p:nvPr/>
        </p:nvSpPr>
        <p:spPr>
          <a:xfrm>
            <a:off x="1710395" y="2699189"/>
            <a:ext cx="6756125" cy="830997"/>
          </a:xfrm>
          <a:prstGeom prst="rect">
            <a:avLst/>
          </a:prstGeom>
          <a:noFill/>
        </p:spPr>
        <p:txBody>
          <a:bodyPr wrap="square" rtlCol="0" anchor="ctr">
            <a:spAutoFit/>
          </a:bodyPr>
          <a:lstStyle/>
          <a:p>
            <a:pPr algn="ctr"/>
            <a:r>
              <a:rPr lang="pl-PL" sz="4800" b="1" cap="small" dirty="0">
                <a:solidFill>
                  <a:srgbClr val="CEB683"/>
                </a:solidFill>
                <a:latin typeface="Poppins" pitchFamily="2" charset="77"/>
                <a:cs typeface="Poppins" pitchFamily="2" charset="77"/>
              </a:rPr>
              <a:t>Kultura dla kultury</a:t>
            </a:r>
          </a:p>
        </p:txBody>
      </p:sp>
      <p:sp>
        <p:nvSpPr>
          <p:cNvPr id="11" name="Rectangular Callout 10">
            <a:extLst>
              <a:ext uri="{FF2B5EF4-FFF2-40B4-BE49-F238E27FC236}">
                <a16:creationId xmlns="" xmlns:a16="http://schemas.microsoft.com/office/drawing/2014/main" id="{6ED79718-51DE-2240-B720-97179AF940A8}"/>
              </a:ext>
            </a:extLst>
          </p:cNvPr>
          <p:cNvSpPr/>
          <p:nvPr/>
        </p:nvSpPr>
        <p:spPr>
          <a:xfrm>
            <a:off x="1216546" y="1089832"/>
            <a:ext cx="7743825" cy="3643312"/>
          </a:xfrm>
          <a:prstGeom prst="wedgeRectCallout">
            <a:avLst>
              <a:gd name="adj1" fmla="val -33563"/>
              <a:gd name="adj2" fmla="val 84758"/>
            </a:avLst>
          </a:prstGeom>
          <a:noFill/>
          <a:ln>
            <a:solidFill>
              <a:srgbClr val="CEB683"/>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nvGrpSpPr>
          <p:cNvPr id="15" name="Group 14">
            <a:extLst>
              <a:ext uri="{FF2B5EF4-FFF2-40B4-BE49-F238E27FC236}">
                <a16:creationId xmlns="" xmlns:a16="http://schemas.microsoft.com/office/drawing/2014/main" id="{7D3F1532-88C1-6243-B196-BD974CBF614B}"/>
              </a:ext>
            </a:extLst>
          </p:cNvPr>
          <p:cNvGrpSpPr/>
          <p:nvPr/>
        </p:nvGrpSpPr>
        <p:grpSpPr>
          <a:xfrm>
            <a:off x="9157617" y="5629343"/>
            <a:ext cx="2570638" cy="1125099"/>
            <a:chOff x="9517033" y="5629343"/>
            <a:chExt cx="2570638" cy="1125099"/>
          </a:xfrm>
        </p:grpSpPr>
        <p:sp>
          <p:nvSpPr>
            <p:cNvPr id="16" name="TextBox 15">
              <a:extLst>
                <a:ext uri="{FF2B5EF4-FFF2-40B4-BE49-F238E27FC236}">
                  <a16:creationId xmlns="" xmlns:a16="http://schemas.microsoft.com/office/drawing/2014/main" id="{6FC34ECE-3B7B-2F4D-AEBE-D7F0626EA142}"/>
                </a:ext>
              </a:extLst>
            </p:cNvPr>
            <p:cNvSpPr txBox="1"/>
            <p:nvPr/>
          </p:nvSpPr>
          <p:spPr>
            <a:xfrm>
              <a:off x="10324618" y="5842544"/>
              <a:ext cx="1156086" cy="246221"/>
            </a:xfrm>
            <a:prstGeom prst="rect">
              <a:avLst/>
            </a:prstGeom>
            <a:noFill/>
          </p:spPr>
          <p:txBody>
            <a:bodyPr wrap="none" rtlCol="0">
              <a:spAutoFit/>
            </a:bodyPr>
            <a:lstStyle/>
            <a:p>
              <a:r>
                <a:rPr lang="x-none" sz="1000" dirty="0">
                  <a:solidFill>
                    <a:schemeClr val="bg1">
                      <a:lumMod val="65000"/>
                      <a:lumOff val="35000"/>
                    </a:schemeClr>
                  </a:solidFill>
                </a:rPr>
                <a:t>Opracowane przez</a:t>
              </a:r>
            </a:p>
          </p:txBody>
        </p:sp>
        <p:pic>
          <p:nvPicPr>
            <p:cNvPr id="17" name="Picture 16">
              <a:extLst>
                <a:ext uri="{FF2B5EF4-FFF2-40B4-BE49-F238E27FC236}">
                  <a16:creationId xmlns="" xmlns:a16="http://schemas.microsoft.com/office/drawing/2014/main" id="{6E8C8A23-12AA-224F-AB26-58673B26D5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517033" y="5629343"/>
              <a:ext cx="2570638" cy="1125099"/>
            </a:xfrm>
            <a:prstGeom prst="rect">
              <a:avLst/>
            </a:prstGeom>
          </p:spPr>
        </p:pic>
      </p:gr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8361" y="1418091"/>
            <a:ext cx="4100194" cy="1077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1132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886064" y="795885"/>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 xmlns:a16="http://schemas.microsoft.com/office/drawing/2014/main" id="{C95D0680-EBFA-B745-8A5A-89D7255D97FE}"/>
              </a:ext>
            </a:extLst>
          </p:cNvPr>
          <p:cNvSpPr txBox="1"/>
          <p:nvPr/>
        </p:nvSpPr>
        <p:spPr>
          <a:xfrm>
            <a:off x="3479183" y="3013502"/>
            <a:ext cx="5233634" cy="830997"/>
          </a:xfrm>
          <a:prstGeom prst="rect">
            <a:avLst/>
          </a:prstGeom>
          <a:solidFill>
            <a:schemeClr val="bg1">
              <a:alpha val="50000"/>
            </a:schemeClr>
          </a:solidFill>
        </p:spPr>
        <p:txBody>
          <a:bodyPr wrap="square" rtlCol="0">
            <a:spAutoFit/>
          </a:bodyPr>
          <a:lstStyle/>
          <a:p>
            <a:pPr algn="ctr"/>
            <a:r>
              <a:rPr lang="pl-PL" sz="4800" b="1" cap="small" dirty="0">
                <a:solidFill>
                  <a:srgbClr val="CEB683"/>
                </a:solidFill>
                <a:latin typeface="Poppins" pitchFamily="2" charset="77"/>
                <a:cs typeface="Poppins" pitchFamily="2" charset="77"/>
              </a:rPr>
              <a:t>Sala operowa</a:t>
            </a:r>
          </a:p>
        </p:txBody>
      </p:sp>
    </p:spTree>
    <p:extLst>
      <p:ext uri="{BB962C8B-B14F-4D97-AF65-F5344CB8AC3E}">
        <p14:creationId xmlns:p14="http://schemas.microsoft.com/office/powerpoint/2010/main" val="19004884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86064" y="795885"/>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 xmlns:a16="http://schemas.microsoft.com/office/drawing/2014/main" id="{160764B6-627A-F945-87B2-C9C157AAF886}"/>
              </a:ext>
            </a:extLst>
          </p:cNvPr>
          <p:cNvSpPr txBox="1"/>
          <p:nvPr/>
        </p:nvSpPr>
        <p:spPr>
          <a:xfrm>
            <a:off x="2193335" y="6099266"/>
            <a:ext cx="1941557"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dyrygent</a:t>
            </a:r>
          </a:p>
        </p:txBody>
      </p:sp>
      <p:sp>
        <p:nvSpPr>
          <p:cNvPr id="2" name="Strzałka w prawo 1"/>
          <p:cNvSpPr/>
          <p:nvPr/>
        </p:nvSpPr>
        <p:spPr>
          <a:xfrm rot="20344454">
            <a:off x="3399744" y="5396010"/>
            <a:ext cx="2614104" cy="32443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32645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 xmlns:a16="http://schemas.microsoft.com/office/drawing/2014/main" id="{65861F88-B4B3-1341-BCAA-C0F5E51BB1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9090212" cy="7340000"/>
          </a:xfrm>
          <a:prstGeom prst="rect">
            <a:avLst/>
          </a:prstGeom>
        </p:spPr>
      </p:pic>
      <p:sp>
        <p:nvSpPr>
          <p:cNvPr id="7" name="Rectangle 6">
            <a:extLst>
              <a:ext uri="{FF2B5EF4-FFF2-40B4-BE49-F238E27FC236}">
                <a16:creationId xmlns="" xmlns:a16="http://schemas.microsoft.com/office/drawing/2014/main"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 xmlns:a16="http://schemas.microsoft.com/office/drawing/2014/main" id="{B672A148-C1A2-6C4A-BFB5-480EDBFBB6F9}"/>
              </a:ext>
            </a:extLst>
          </p:cNvPr>
          <p:cNvSpPr txBox="1"/>
          <p:nvPr/>
        </p:nvSpPr>
        <p:spPr>
          <a:xfrm>
            <a:off x="469808" y="5764841"/>
            <a:ext cx="4157418"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Dyrygent</a:t>
            </a:r>
          </a:p>
        </p:txBody>
      </p:sp>
      <p:sp>
        <p:nvSpPr>
          <p:cNvPr id="13" name="TextBox 12">
            <a:extLst>
              <a:ext uri="{FF2B5EF4-FFF2-40B4-BE49-F238E27FC236}">
                <a16:creationId xmlns="" xmlns:a16="http://schemas.microsoft.com/office/drawing/2014/main" id="{D8410E82-4374-674B-A481-FA29A3C0D5E2}"/>
              </a:ext>
            </a:extLst>
          </p:cNvPr>
          <p:cNvSpPr txBox="1"/>
          <p:nvPr/>
        </p:nvSpPr>
        <p:spPr>
          <a:xfrm>
            <a:off x="6774991" y="1428008"/>
            <a:ext cx="5233635" cy="4247317"/>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Osoba kierująca zespołami muzycznymi, a także kierująca </a:t>
            </a:r>
            <a:r>
              <a:rPr lang="pl-PL" b="1" dirty="0" err="1">
                <a:effectLst>
                  <a:outerShdw blurRad="63500" sx="102000" sy="102000" algn="ctr" rotWithShape="0">
                    <a:prstClr val="black">
                      <a:alpha val="40000"/>
                    </a:prstClr>
                  </a:outerShdw>
                </a:effectLst>
              </a:rPr>
              <a:t>wykonaniami</a:t>
            </a:r>
            <a:r>
              <a:rPr lang="pl-PL" b="1" dirty="0">
                <a:effectLst>
                  <a:outerShdw blurRad="63500" sx="102000" sy="102000" algn="ctr" rotWithShape="0">
                    <a:prstClr val="black">
                      <a:alpha val="40000"/>
                    </a:prstClr>
                  </a:outerShdw>
                </a:effectLst>
              </a:rPr>
              <a:t> oper i spektakli muzycznych. Podkreśla wcześniej zapisane w nutach przez kompozytora cechy utworu muzycznego: dynamika, metrum, agogika, artykulacja, frazowanie oraz wejścia poszczególnych głosów, sekcji instrumentów, solistów, wokalistów i instrumentalistów.</a:t>
            </a:r>
          </a:p>
          <a:p>
            <a:endParaRPr lang="pl-PL" dirty="0"/>
          </a:p>
          <a:p>
            <a:pPr marL="285750" indent="-285750">
              <a:buFont typeface="Arial" panose="020B0604020202020204" pitchFamily="34" charset="0"/>
              <a:buChar char="•"/>
            </a:pPr>
            <a:r>
              <a:rPr lang="pl-PL" dirty="0"/>
              <a:t>Daje znak na rozpoczęcie spektaklu, kłaniając się publiczności.</a:t>
            </a:r>
          </a:p>
          <a:p>
            <a:pPr marL="285750" indent="-285750">
              <a:buFont typeface="Arial" panose="020B0604020202020204" pitchFamily="34" charset="0"/>
              <a:buChar char="•"/>
            </a:pPr>
            <a:r>
              <a:rPr lang="pl-PL" dirty="0"/>
              <a:t>Podczas spektaklu jest odwrócony tyłem do widowni, a przodem do muzyków.  </a:t>
            </a:r>
          </a:p>
          <a:p>
            <a:pPr marL="285750" indent="-285750">
              <a:buFont typeface="Arial" panose="020B0604020202020204" pitchFamily="34" charset="0"/>
              <a:buChar char="•"/>
            </a:pPr>
            <a:r>
              <a:rPr lang="pl-PL" dirty="0"/>
              <a:t>Prowadzi orkiestrę i cały zespół, każdy jego gest ma więc wyjątkowe znaczenie. </a:t>
            </a:r>
          </a:p>
        </p:txBody>
      </p:sp>
      <p:grpSp>
        <p:nvGrpSpPr>
          <p:cNvPr id="19" name="Group 18">
            <a:extLst>
              <a:ext uri="{FF2B5EF4-FFF2-40B4-BE49-F238E27FC236}">
                <a16:creationId xmlns="" xmlns:a16="http://schemas.microsoft.com/office/drawing/2014/main" id="{7B3D834C-C993-4B47-90BF-AEC204B8F013}"/>
              </a:ext>
            </a:extLst>
          </p:cNvPr>
          <p:cNvGrpSpPr/>
          <p:nvPr/>
        </p:nvGrpSpPr>
        <p:grpSpPr>
          <a:xfrm>
            <a:off x="8748461" y="5918729"/>
            <a:ext cx="2742005" cy="523220"/>
            <a:chOff x="7064752" y="5833017"/>
            <a:chExt cx="2742005" cy="523220"/>
          </a:xfrm>
        </p:grpSpPr>
        <p:grpSp>
          <p:nvGrpSpPr>
            <p:cNvPr id="15" name="Group 14">
              <a:extLst>
                <a:ext uri="{FF2B5EF4-FFF2-40B4-BE49-F238E27FC236}">
                  <a16:creationId xmlns="" xmlns:a16="http://schemas.microsoft.com/office/drawing/2014/main"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 xmlns:a16="http://schemas.microsoft.com/office/drawing/2014/main"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4"/>
                <a:extLst>
                  <a:ext uri="{FF2B5EF4-FFF2-40B4-BE49-F238E27FC236}">
                    <a16:creationId xmlns="" xmlns:a16="http://schemas.microsoft.com/office/drawing/2014/main"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 xmlns:a16="http://schemas.microsoft.com/office/drawing/2014/main" id="{D14FB60F-26A7-0143-9BAD-9F61CBFA28AE}"/>
                </a:ext>
              </a:extLst>
            </p:cNvPr>
            <p:cNvSpPr txBox="1"/>
            <p:nvPr/>
          </p:nvSpPr>
          <p:spPr>
            <a:xfrm>
              <a:off x="7064752" y="5833017"/>
              <a:ext cx="2240726" cy="523220"/>
            </a:xfrm>
            <a:prstGeom prst="rect">
              <a:avLst/>
            </a:prstGeom>
            <a:noFill/>
          </p:spPr>
          <p:txBody>
            <a:bodyPr wrap="square" rtlCol="0" anchor="ctr">
              <a:spAutoFit/>
            </a:bodyPr>
            <a:lstStyle/>
            <a:p>
              <a:pPr algn="r"/>
              <a:r>
                <a:rPr lang="pl-PL" sz="1200" b="1" dirty="0" err="1"/>
                <a:t>Franck</a:t>
              </a:r>
              <a:r>
                <a:rPr lang="pl-PL" sz="1200" b="1" dirty="0"/>
                <a:t> </a:t>
              </a:r>
              <a:r>
                <a:rPr lang="pl-PL" sz="1200" b="1" dirty="0" err="1"/>
                <a:t>Chastrusse</a:t>
              </a:r>
              <a:r>
                <a:rPr lang="pl-PL" sz="1200" b="1" dirty="0"/>
                <a:t> </a:t>
              </a:r>
              <a:r>
                <a:rPr lang="pl-PL" sz="1200" b="1" dirty="0" err="1"/>
                <a:t>Colombier</a:t>
              </a:r>
              <a:endParaRPr lang="pl-PL" sz="1200" b="1" dirty="0"/>
            </a:p>
            <a:p>
              <a:pPr algn="r"/>
              <a:r>
                <a:rPr lang="pl-PL" sz="800" dirty="0"/>
                <a:t>Kierownik muzyczny Opery Śląskiej</a:t>
              </a:r>
            </a:p>
            <a:p>
              <a:pPr algn="r"/>
              <a:r>
                <a:rPr lang="pl-PL" sz="800" dirty="0"/>
                <a:t>4 minuty 57 sekund</a:t>
              </a:r>
            </a:p>
          </p:txBody>
        </p:sp>
      </p:grpSp>
      <p:sp>
        <p:nvSpPr>
          <p:cNvPr id="20" name="TextBox 19">
            <a:extLst>
              <a:ext uri="{FF2B5EF4-FFF2-40B4-BE49-F238E27FC236}">
                <a16:creationId xmlns="" xmlns:a16="http://schemas.microsoft.com/office/drawing/2014/main" id="{B7BBE17C-D4F3-BE49-8691-42D104B5F5EE}"/>
              </a:ext>
            </a:extLst>
          </p:cNvPr>
          <p:cNvSpPr txBox="1"/>
          <p:nvPr/>
        </p:nvSpPr>
        <p:spPr>
          <a:xfrm>
            <a:off x="4755883" y="6595838"/>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35124506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86064" y="795885"/>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 xmlns:a16="http://schemas.microsoft.com/office/drawing/2014/main" id="{1FDF6917-A225-604E-9E16-6B8A650C6E3E}"/>
              </a:ext>
            </a:extLst>
          </p:cNvPr>
          <p:cNvSpPr txBox="1"/>
          <p:nvPr/>
        </p:nvSpPr>
        <p:spPr>
          <a:xfrm>
            <a:off x="8715235" y="6215140"/>
            <a:ext cx="200728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orkiestron</a:t>
            </a:r>
          </a:p>
        </p:txBody>
      </p:sp>
      <p:sp>
        <p:nvSpPr>
          <p:cNvPr id="22" name="TextBox 21">
            <a:extLst>
              <a:ext uri="{FF2B5EF4-FFF2-40B4-BE49-F238E27FC236}">
                <a16:creationId xmlns="" xmlns:a16="http://schemas.microsoft.com/office/drawing/2014/main" id="{160764B6-627A-F945-87B2-C9C157AAF886}"/>
              </a:ext>
            </a:extLst>
          </p:cNvPr>
          <p:cNvSpPr txBox="1"/>
          <p:nvPr/>
        </p:nvSpPr>
        <p:spPr>
          <a:xfrm>
            <a:off x="2193335" y="6099266"/>
            <a:ext cx="1941557"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dyrygent</a:t>
            </a:r>
          </a:p>
        </p:txBody>
      </p:sp>
      <p:sp>
        <p:nvSpPr>
          <p:cNvPr id="2" name="Strzałka w dół 1"/>
          <p:cNvSpPr/>
          <p:nvPr/>
        </p:nvSpPr>
        <p:spPr>
          <a:xfrm rot="15383232">
            <a:off x="4280815" y="4332222"/>
            <a:ext cx="368870" cy="2545793"/>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Strzałka w dół 2"/>
          <p:cNvSpPr/>
          <p:nvPr/>
        </p:nvSpPr>
        <p:spPr>
          <a:xfrm rot="6938661">
            <a:off x="7954852" y="4738754"/>
            <a:ext cx="342490" cy="2083106"/>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60595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63AA0169-02E1-5E48-A525-BCBAD007669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8989511" cy="6858000"/>
          </a:xfrm>
          <a:prstGeom prst="rect">
            <a:avLst/>
          </a:prstGeom>
        </p:spPr>
      </p:pic>
      <p:sp>
        <p:nvSpPr>
          <p:cNvPr id="7" name="Rectangle 6">
            <a:extLst>
              <a:ext uri="{FF2B5EF4-FFF2-40B4-BE49-F238E27FC236}">
                <a16:creationId xmlns="" xmlns:a16="http://schemas.microsoft.com/office/drawing/2014/main"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 xmlns:a16="http://schemas.microsoft.com/office/drawing/2014/main" id="{B672A148-C1A2-6C4A-BFB5-480EDBFBB6F9}"/>
              </a:ext>
            </a:extLst>
          </p:cNvPr>
          <p:cNvSpPr txBox="1"/>
          <p:nvPr/>
        </p:nvSpPr>
        <p:spPr>
          <a:xfrm>
            <a:off x="469808" y="5764841"/>
            <a:ext cx="4157418" cy="830997"/>
          </a:xfrm>
          <a:prstGeom prst="rect">
            <a:avLst/>
          </a:prstGeom>
          <a:solidFill>
            <a:srgbClr val="000000">
              <a:alpha val="69804"/>
            </a:srgbClr>
          </a:solidFill>
        </p:spPr>
        <p:txBody>
          <a:bodyPr wrap="square" rtlCol="0">
            <a:spAutoFit/>
          </a:bodyPr>
          <a:lstStyle/>
          <a:p>
            <a:r>
              <a:rPr lang="pl-PL" sz="4800" b="1" cap="small" dirty="0" err="1">
                <a:solidFill>
                  <a:srgbClr val="CEB683"/>
                </a:solidFill>
                <a:latin typeface="Poppins" pitchFamily="2" charset="77"/>
                <a:cs typeface="Poppins" pitchFamily="2" charset="77"/>
              </a:rPr>
              <a:t>Orkiestron</a:t>
            </a:r>
            <a:endParaRPr lang="pl-PL" sz="4800" b="1" cap="small" dirty="0">
              <a:solidFill>
                <a:srgbClr val="CEB683"/>
              </a:solidFill>
              <a:latin typeface="Poppins" pitchFamily="2" charset="77"/>
              <a:cs typeface="Poppins" pitchFamily="2" charset="77"/>
            </a:endParaRPr>
          </a:p>
        </p:txBody>
      </p:sp>
      <p:sp>
        <p:nvSpPr>
          <p:cNvPr id="13" name="TextBox 12">
            <a:extLst>
              <a:ext uri="{FF2B5EF4-FFF2-40B4-BE49-F238E27FC236}">
                <a16:creationId xmlns="" xmlns:a16="http://schemas.microsoft.com/office/drawing/2014/main" id="{D8410E82-4374-674B-A481-FA29A3C0D5E2}"/>
              </a:ext>
            </a:extLst>
          </p:cNvPr>
          <p:cNvSpPr txBox="1"/>
          <p:nvPr/>
        </p:nvSpPr>
        <p:spPr>
          <a:xfrm>
            <a:off x="6480351" y="1305341"/>
            <a:ext cx="5233635" cy="4247317"/>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To w tym miejscu, zwanym też </a:t>
            </a:r>
            <a:r>
              <a:rPr lang="pl-PL" b="1" i="1" dirty="0">
                <a:effectLst>
                  <a:outerShdw blurRad="63500" sx="102000" sy="102000" algn="ctr" rotWithShape="0">
                    <a:prstClr val="black">
                      <a:alpha val="40000"/>
                    </a:prstClr>
                  </a:outerShdw>
                </a:effectLst>
              </a:rPr>
              <a:t>podsceniem</a:t>
            </a:r>
            <a:r>
              <a:rPr lang="pl-PL" b="1" dirty="0">
                <a:effectLst>
                  <a:outerShdw blurRad="63500" sx="102000" sy="102000" algn="ctr" rotWithShape="0">
                    <a:prstClr val="black">
                      <a:alpha val="40000"/>
                    </a:prstClr>
                  </a:outerShdw>
                </a:effectLst>
              </a:rPr>
              <a:t>, podczas spektaklu zasiadają muzycy orkiestry. Czasem określane jest więc jako </a:t>
            </a:r>
            <a:r>
              <a:rPr lang="pl-PL" b="1" i="1" dirty="0">
                <a:effectLst>
                  <a:outerShdw blurRad="63500" sx="102000" sy="102000" algn="ctr" rotWithShape="0">
                    <a:prstClr val="black">
                      <a:alpha val="40000"/>
                    </a:prstClr>
                  </a:outerShdw>
                </a:effectLst>
              </a:rPr>
              <a:t>fosa orkiestrowa </a:t>
            </a:r>
            <a:r>
              <a:rPr lang="pl-PL" b="1" dirty="0">
                <a:effectLst>
                  <a:outerShdw blurRad="63500" sx="102000" sy="102000" algn="ctr" rotWithShape="0">
                    <a:prstClr val="black">
                      <a:alpha val="40000"/>
                    </a:prstClr>
                  </a:outerShdw>
                </a:effectLst>
              </a:rPr>
              <a:t>czy </a:t>
            </a:r>
            <a:r>
              <a:rPr lang="pl-PL" b="1" i="1" dirty="0">
                <a:effectLst>
                  <a:outerShdw blurRad="63500" sx="102000" sy="102000" algn="ctr" rotWithShape="0">
                    <a:prstClr val="black">
                      <a:alpha val="40000"/>
                    </a:prstClr>
                  </a:outerShdw>
                </a:effectLst>
              </a:rPr>
              <a:t>kanał dla orkiestry</a:t>
            </a:r>
            <a:r>
              <a:rPr lang="pl-PL" b="1" dirty="0">
                <a:effectLst>
                  <a:outerShdw blurRad="63500" sx="102000" sy="102000" algn="ctr" rotWithShape="0">
                    <a:prstClr val="black">
                      <a:alpha val="40000"/>
                    </a:prstClr>
                  </a:outerShdw>
                </a:effectLst>
              </a:rPr>
              <a:t>. Bywa różnej wielkości, musi jednak pomieścić wszystkich muzyków oraz ich instrumenty i pulpity.</a:t>
            </a:r>
          </a:p>
          <a:p>
            <a:endParaRPr lang="pl-PL" dirty="0"/>
          </a:p>
          <a:p>
            <a:pPr marL="285750" indent="-285750">
              <a:buFont typeface="Arial" panose="020B0604020202020204" pitchFamily="34" charset="0"/>
              <a:buChar char="•"/>
            </a:pPr>
            <a:r>
              <a:rPr lang="pl-PL" dirty="0"/>
              <a:t>Muzycy orkiestry wykorzystują wiele niezwykłych instrumentów, takich jak altówka, wiolonczela, kontrabas, klarnet, skrzypce, obój, fagot, flet, waltornia, puzon, harfa, kontrafagot, kotły i talerze symfoniczne, instrumenty sztabkowe, werbel, flet piccolo, rożek angielski czy klarnet es.</a:t>
            </a:r>
          </a:p>
          <a:p>
            <a:pPr marL="285750" indent="-285750">
              <a:buFont typeface="Arial" panose="020B0604020202020204" pitchFamily="34" charset="0"/>
              <a:buChar char="•"/>
            </a:pPr>
            <a:r>
              <a:rPr lang="pl-PL" dirty="0"/>
              <a:t>Jednocześnie podczas spektaklu operowego gra nawet kilkudziesięciu muzyków orkiestry.</a:t>
            </a:r>
          </a:p>
        </p:txBody>
      </p:sp>
      <p:grpSp>
        <p:nvGrpSpPr>
          <p:cNvPr id="19" name="Group 18">
            <a:extLst>
              <a:ext uri="{FF2B5EF4-FFF2-40B4-BE49-F238E27FC236}">
                <a16:creationId xmlns="" xmlns:a16="http://schemas.microsoft.com/office/drawing/2014/main" id="{7B3D834C-C993-4B47-90BF-AEC204B8F013}"/>
              </a:ext>
            </a:extLst>
          </p:cNvPr>
          <p:cNvGrpSpPr/>
          <p:nvPr/>
        </p:nvGrpSpPr>
        <p:grpSpPr>
          <a:xfrm>
            <a:off x="8084710" y="5926423"/>
            <a:ext cx="3405756" cy="523220"/>
            <a:chOff x="6401001" y="5840711"/>
            <a:chExt cx="3405756" cy="523220"/>
          </a:xfrm>
        </p:grpSpPr>
        <p:grpSp>
          <p:nvGrpSpPr>
            <p:cNvPr id="15" name="Group 14">
              <a:extLst>
                <a:ext uri="{FF2B5EF4-FFF2-40B4-BE49-F238E27FC236}">
                  <a16:creationId xmlns="" xmlns:a16="http://schemas.microsoft.com/office/drawing/2014/main"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 xmlns:a16="http://schemas.microsoft.com/office/drawing/2014/main"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3"/>
                <a:extLst>
                  <a:ext uri="{FF2B5EF4-FFF2-40B4-BE49-F238E27FC236}">
                    <a16:creationId xmlns="" xmlns:a16="http://schemas.microsoft.com/office/drawing/2014/main"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 xmlns:a16="http://schemas.microsoft.com/office/drawing/2014/main" id="{D14FB60F-26A7-0143-9BAD-9F61CBFA28AE}"/>
                </a:ext>
              </a:extLst>
            </p:cNvPr>
            <p:cNvSpPr txBox="1"/>
            <p:nvPr/>
          </p:nvSpPr>
          <p:spPr>
            <a:xfrm>
              <a:off x="6401001" y="5840711"/>
              <a:ext cx="2904478" cy="523220"/>
            </a:xfrm>
            <a:prstGeom prst="rect">
              <a:avLst/>
            </a:prstGeom>
            <a:noFill/>
          </p:spPr>
          <p:txBody>
            <a:bodyPr wrap="square" rtlCol="0" anchor="ctr">
              <a:spAutoFit/>
            </a:bodyPr>
            <a:lstStyle/>
            <a:p>
              <a:pPr algn="r"/>
              <a:r>
                <a:rPr lang="pl-PL" sz="1200" b="1" dirty="0"/>
                <a:t>Agata </a:t>
              </a:r>
              <a:r>
                <a:rPr lang="pl-PL" sz="1200" b="1" dirty="0" err="1"/>
                <a:t>Maśnica</a:t>
              </a:r>
              <a:r>
                <a:rPr lang="pl-PL" sz="1200" b="1" dirty="0"/>
                <a:t>, Dobrochna Bagniewska</a:t>
              </a:r>
            </a:p>
            <a:p>
              <a:pPr algn="r"/>
              <a:r>
                <a:rPr lang="pl-PL" sz="800" dirty="0"/>
                <a:t>Kim jest koncertmistrz?</a:t>
              </a:r>
            </a:p>
            <a:p>
              <a:pPr algn="r"/>
              <a:r>
                <a:rPr lang="pl-PL" sz="800" dirty="0"/>
                <a:t>4 minuty 18 sekund</a:t>
              </a:r>
            </a:p>
          </p:txBody>
        </p:sp>
      </p:grpSp>
    </p:spTree>
    <p:extLst>
      <p:ext uri="{BB962C8B-B14F-4D97-AF65-F5344CB8AC3E}">
        <p14:creationId xmlns:p14="http://schemas.microsoft.com/office/powerpoint/2010/main" val="23363461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20897" y="795885"/>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FDF17290-5826-7B46-9B0E-D450B80CFDF8}"/>
              </a:ext>
            </a:extLst>
          </p:cNvPr>
          <p:cNvSpPr txBox="1"/>
          <p:nvPr/>
        </p:nvSpPr>
        <p:spPr>
          <a:xfrm>
            <a:off x="511087" y="5138057"/>
            <a:ext cx="130837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Scena</a:t>
            </a:r>
          </a:p>
        </p:txBody>
      </p:sp>
      <p:sp>
        <p:nvSpPr>
          <p:cNvPr id="20" name="TextBox 19">
            <a:extLst>
              <a:ext uri="{FF2B5EF4-FFF2-40B4-BE49-F238E27FC236}">
                <a16:creationId xmlns="" xmlns:a16="http://schemas.microsoft.com/office/drawing/2014/main" id="{1FDF6917-A225-604E-9E16-6B8A650C6E3E}"/>
              </a:ext>
            </a:extLst>
          </p:cNvPr>
          <p:cNvSpPr txBox="1"/>
          <p:nvPr/>
        </p:nvSpPr>
        <p:spPr>
          <a:xfrm>
            <a:off x="8715235" y="6215140"/>
            <a:ext cx="200728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orkiestron</a:t>
            </a:r>
          </a:p>
        </p:txBody>
      </p:sp>
      <p:sp>
        <p:nvSpPr>
          <p:cNvPr id="22" name="TextBox 21">
            <a:extLst>
              <a:ext uri="{FF2B5EF4-FFF2-40B4-BE49-F238E27FC236}">
                <a16:creationId xmlns="" xmlns:a16="http://schemas.microsoft.com/office/drawing/2014/main" id="{160764B6-627A-F945-87B2-C9C157AAF886}"/>
              </a:ext>
            </a:extLst>
          </p:cNvPr>
          <p:cNvSpPr txBox="1"/>
          <p:nvPr/>
        </p:nvSpPr>
        <p:spPr>
          <a:xfrm>
            <a:off x="2193335" y="6099266"/>
            <a:ext cx="1941557"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dyrygent</a:t>
            </a:r>
          </a:p>
        </p:txBody>
      </p:sp>
      <p:sp>
        <p:nvSpPr>
          <p:cNvPr id="3" name="Strzałka w dół 2"/>
          <p:cNvSpPr/>
          <p:nvPr/>
        </p:nvSpPr>
        <p:spPr>
          <a:xfrm rot="7361742">
            <a:off x="8098179" y="4632086"/>
            <a:ext cx="335680" cy="209650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trzałka w dół 3"/>
          <p:cNvSpPr/>
          <p:nvPr/>
        </p:nvSpPr>
        <p:spPr>
          <a:xfrm rot="15194484">
            <a:off x="4595458" y="4548952"/>
            <a:ext cx="337982" cy="215548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Strzałka w dół 4"/>
          <p:cNvSpPr/>
          <p:nvPr/>
        </p:nvSpPr>
        <p:spPr>
          <a:xfrm rot="15346022">
            <a:off x="3017056" y="2774982"/>
            <a:ext cx="373881" cy="3484263"/>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40689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8AF09592-D99C-EB41-A10F-7AA4FAE9DCA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8453"/>
            <a:ext cx="9361482" cy="6876453"/>
          </a:xfrm>
          <a:prstGeom prst="rect">
            <a:avLst/>
          </a:prstGeom>
        </p:spPr>
      </p:pic>
      <p:sp>
        <p:nvSpPr>
          <p:cNvPr id="7" name="Rectangle 6">
            <a:extLst>
              <a:ext uri="{FF2B5EF4-FFF2-40B4-BE49-F238E27FC236}">
                <a16:creationId xmlns="" xmlns:a16="http://schemas.microsoft.com/office/drawing/2014/main"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 xmlns:a16="http://schemas.microsoft.com/office/drawing/2014/main" id="{B672A148-C1A2-6C4A-BFB5-480EDBFBB6F9}"/>
              </a:ext>
            </a:extLst>
          </p:cNvPr>
          <p:cNvSpPr txBox="1"/>
          <p:nvPr/>
        </p:nvSpPr>
        <p:spPr>
          <a:xfrm>
            <a:off x="469808" y="5764841"/>
            <a:ext cx="4157418"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Scena</a:t>
            </a:r>
          </a:p>
        </p:txBody>
      </p:sp>
      <p:sp>
        <p:nvSpPr>
          <p:cNvPr id="13" name="TextBox 12">
            <a:extLst>
              <a:ext uri="{FF2B5EF4-FFF2-40B4-BE49-F238E27FC236}">
                <a16:creationId xmlns="" xmlns:a16="http://schemas.microsoft.com/office/drawing/2014/main" id="{D8410E82-4374-674B-A481-FA29A3C0D5E2}"/>
              </a:ext>
            </a:extLst>
          </p:cNvPr>
          <p:cNvSpPr txBox="1"/>
          <p:nvPr/>
        </p:nvSpPr>
        <p:spPr>
          <a:xfrm>
            <a:off x="6256831" y="2306122"/>
            <a:ext cx="5233635" cy="3139321"/>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To ta przestrzeń, specjalnie podwyższona, usytuowana powyżej widowni i oddzielona od niej kurtyną. Część sceny przed samą kurtyną, która jest widoczna jeszcze przed jej podniesieniem, nosi nazwę proscenium. </a:t>
            </a:r>
            <a:r>
              <a:rPr lang="pl-PL" b="1" dirty="0" smtClean="0">
                <a:effectLst>
                  <a:outerShdw blurRad="63500" sx="102000" sy="102000" algn="ctr" rotWithShape="0">
                    <a:prstClr val="black">
                      <a:alpha val="40000"/>
                    </a:prstClr>
                  </a:outerShdw>
                </a:effectLst>
              </a:rPr>
              <a:t> </a:t>
            </a:r>
          </a:p>
          <a:p>
            <a:endParaRPr lang="pl-PL" b="1" dirty="0">
              <a:effectLst>
                <a:outerShdw blurRad="63500" sx="102000" sy="102000" algn="ctr" rotWithShape="0">
                  <a:prstClr val="black">
                    <a:alpha val="40000"/>
                  </a:prstClr>
                </a:outerShdw>
              </a:effectLst>
            </a:endParaRPr>
          </a:p>
          <a:p>
            <a:r>
              <a:rPr lang="pl-PL" b="1" dirty="0" smtClean="0">
                <a:effectLst>
                  <a:outerShdw blurRad="63500" sx="102000" sy="102000" algn="ctr" rotWithShape="0">
                    <a:prstClr val="black">
                      <a:alpha val="40000"/>
                    </a:prstClr>
                  </a:outerShdw>
                </a:effectLst>
              </a:rPr>
              <a:t>W Operze Śląskiej  oprócz tradycyjnej kurtyny, jest żelazna kurtyna, niewidoczna dla widzów, która pełni funkcję ochronną przed potencjalnym pożarem.</a:t>
            </a:r>
          </a:p>
          <a:p>
            <a:endParaRPr lang="pl-PL" b="1" dirty="0">
              <a:effectLst>
                <a:outerShdw blurRad="63500" sx="102000" sy="102000" algn="ctr" rotWithShape="0">
                  <a:prstClr val="black">
                    <a:alpha val="40000"/>
                  </a:prstClr>
                </a:outerShdw>
              </a:effectLst>
            </a:endParaRPr>
          </a:p>
          <a:p>
            <a:endParaRPr lang="pl-PL" b="1" dirty="0">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val="38824558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86064" y="795885"/>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FDF17290-5826-7B46-9B0E-D450B80CFDF8}"/>
              </a:ext>
            </a:extLst>
          </p:cNvPr>
          <p:cNvSpPr txBox="1"/>
          <p:nvPr/>
        </p:nvSpPr>
        <p:spPr>
          <a:xfrm>
            <a:off x="511087" y="5138057"/>
            <a:ext cx="130837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Scena</a:t>
            </a:r>
          </a:p>
        </p:txBody>
      </p:sp>
      <p:sp>
        <p:nvSpPr>
          <p:cNvPr id="20" name="TextBox 19">
            <a:extLst>
              <a:ext uri="{FF2B5EF4-FFF2-40B4-BE49-F238E27FC236}">
                <a16:creationId xmlns="" xmlns:a16="http://schemas.microsoft.com/office/drawing/2014/main" id="{1FDF6917-A225-604E-9E16-6B8A650C6E3E}"/>
              </a:ext>
            </a:extLst>
          </p:cNvPr>
          <p:cNvSpPr txBox="1"/>
          <p:nvPr/>
        </p:nvSpPr>
        <p:spPr>
          <a:xfrm>
            <a:off x="8715235" y="6215140"/>
            <a:ext cx="200728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orkiestron</a:t>
            </a:r>
          </a:p>
        </p:txBody>
      </p:sp>
      <p:sp>
        <p:nvSpPr>
          <p:cNvPr id="22" name="TextBox 21">
            <a:extLst>
              <a:ext uri="{FF2B5EF4-FFF2-40B4-BE49-F238E27FC236}">
                <a16:creationId xmlns="" xmlns:a16="http://schemas.microsoft.com/office/drawing/2014/main" id="{160764B6-627A-F945-87B2-C9C157AAF886}"/>
              </a:ext>
            </a:extLst>
          </p:cNvPr>
          <p:cNvSpPr txBox="1"/>
          <p:nvPr/>
        </p:nvSpPr>
        <p:spPr>
          <a:xfrm>
            <a:off x="2193335" y="6099266"/>
            <a:ext cx="1941557"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dyrygent</a:t>
            </a:r>
          </a:p>
        </p:txBody>
      </p:sp>
      <p:sp>
        <p:nvSpPr>
          <p:cNvPr id="27" name="TextBox 26">
            <a:extLst>
              <a:ext uri="{FF2B5EF4-FFF2-40B4-BE49-F238E27FC236}">
                <a16:creationId xmlns="" xmlns:a16="http://schemas.microsoft.com/office/drawing/2014/main" id="{B87C6D21-47B5-A84B-ABBD-31926A6D8567}"/>
              </a:ext>
            </a:extLst>
          </p:cNvPr>
          <p:cNvSpPr txBox="1"/>
          <p:nvPr/>
        </p:nvSpPr>
        <p:spPr>
          <a:xfrm>
            <a:off x="5163184" y="6154057"/>
            <a:ext cx="1311578"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soliści</a:t>
            </a:r>
          </a:p>
        </p:txBody>
      </p:sp>
      <p:sp>
        <p:nvSpPr>
          <p:cNvPr id="3" name="Strzałka w dół 2"/>
          <p:cNvSpPr/>
          <p:nvPr/>
        </p:nvSpPr>
        <p:spPr>
          <a:xfrm rot="15147013">
            <a:off x="2878203" y="2707718"/>
            <a:ext cx="384357" cy="357884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trzałka w dół 3"/>
          <p:cNvSpPr/>
          <p:nvPr/>
        </p:nvSpPr>
        <p:spPr>
          <a:xfrm rot="15313178">
            <a:off x="4218590" y="4211935"/>
            <a:ext cx="329751" cy="2836729"/>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Strzałka w dół 4"/>
          <p:cNvSpPr/>
          <p:nvPr/>
        </p:nvSpPr>
        <p:spPr>
          <a:xfrm rot="10800000">
            <a:off x="5910327" y="4719190"/>
            <a:ext cx="333755" cy="142250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trzałka w dół 5"/>
          <p:cNvSpPr/>
          <p:nvPr/>
        </p:nvSpPr>
        <p:spPr>
          <a:xfrm rot="7434053">
            <a:off x="8092352" y="4619871"/>
            <a:ext cx="324396" cy="2104475"/>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417450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3FFFA3EB-C22A-FB4D-96EC-A5723799402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408910" cy="6858000"/>
          </a:xfrm>
          <a:prstGeom prst="rect">
            <a:avLst/>
          </a:prstGeom>
        </p:spPr>
      </p:pic>
      <p:sp>
        <p:nvSpPr>
          <p:cNvPr id="7" name="Rectangle 6">
            <a:extLst>
              <a:ext uri="{FF2B5EF4-FFF2-40B4-BE49-F238E27FC236}">
                <a16:creationId xmlns="" xmlns:a16="http://schemas.microsoft.com/office/drawing/2014/main"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 xmlns:a16="http://schemas.microsoft.com/office/drawing/2014/main" id="{B672A148-C1A2-6C4A-BFB5-480EDBFBB6F9}"/>
              </a:ext>
            </a:extLst>
          </p:cNvPr>
          <p:cNvSpPr txBox="1"/>
          <p:nvPr/>
        </p:nvSpPr>
        <p:spPr>
          <a:xfrm>
            <a:off x="469808" y="5764841"/>
            <a:ext cx="4157418"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Soliści</a:t>
            </a:r>
          </a:p>
        </p:txBody>
      </p:sp>
      <p:sp>
        <p:nvSpPr>
          <p:cNvPr id="13" name="TextBox 12">
            <a:extLst>
              <a:ext uri="{FF2B5EF4-FFF2-40B4-BE49-F238E27FC236}">
                <a16:creationId xmlns="" xmlns:a16="http://schemas.microsoft.com/office/drawing/2014/main" id="{D8410E82-4374-674B-A481-FA29A3C0D5E2}"/>
              </a:ext>
            </a:extLst>
          </p:cNvPr>
          <p:cNvSpPr txBox="1"/>
          <p:nvPr/>
        </p:nvSpPr>
        <p:spPr>
          <a:xfrm>
            <a:off x="6480351" y="1732808"/>
            <a:ext cx="5233635" cy="3693319"/>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Mianem solisty określamy zazwyczaj śpiewaka, wykonującego pojedynczy utwór, czyli śpiewającego solo. Każdy z solistów śpiewa konkretnym głosem. Te podstawowe (od skali w najwyższym rejestrze do najniższego) to dla głosów kobiecych: sopran, mezzosopran, alt. Dla głosów męskich: kontratenor, tenor, baryton, bas.</a:t>
            </a:r>
          </a:p>
          <a:p>
            <a:endParaRPr lang="pl-PL" dirty="0"/>
          </a:p>
          <a:p>
            <a:pPr marL="285750" indent="-285750">
              <a:buFont typeface="Arial" panose="020B0604020202020204" pitchFamily="34" charset="0"/>
              <a:buChar char="•"/>
            </a:pPr>
            <a:r>
              <a:rPr lang="pl-PL" dirty="0"/>
              <a:t>Partie solowe to arie i recytatywy.</a:t>
            </a:r>
          </a:p>
          <a:p>
            <a:pPr marL="285750" indent="-285750">
              <a:buFont typeface="Arial" panose="020B0604020202020204" pitchFamily="34" charset="0"/>
              <a:buChar char="•"/>
            </a:pPr>
            <a:r>
              <a:rPr lang="pl-PL" dirty="0"/>
              <a:t>Śpiewacy mogą śpiewać w duetach (dwoje), tercetach (troje),  a także w większych grupach.</a:t>
            </a:r>
          </a:p>
          <a:p>
            <a:pPr marL="285750" indent="-285750">
              <a:buFont typeface="Arial" panose="020B0604020202020204" pitchFamily="34" charset="0"/>
              <a:buChar char="•"/>
            </a:pPr>
            <a:r>
              <a:rPr lang="pl-PL" dirty="0"/>
              <a:t>Solistą może być także tancerz lub muzyk orkiestry, prezentując się pojedynczo – tańcząc lub grając.</a:t>
            </a:r>
          </a:p>
        </p:txBody>
      </p:sp>
      <p:grpSp>
        <p:nvGrpSpPr>
          <p:cNvPr id="19" name="Group 18">
            <a:extLst>
              <a:ext uri="{FF2B5EF4-FFF2-40B4-BE49-F238E27FC236}">
                <a16:creationId xmlns="" xmlns:a16="http://schemas.microsoft.com/office/drawing/2014/main" id="{7B3D834C-C993-4B47-90BF-AEC204B8F013}"/>
              </a:ext>
            </a:extLst>
          </p:cNvPr>
          <p:cNvGrpSpPr/>
          <p:nvPr/>
        </p:nvGrpSpPr>
        <p:grpSpPr>
          <a:xfrm>
            <a:off x="8084710" y="5926423"/>
            <a:ext cx="3405756" cy="523220"/>
            <a:chOff x="6401001" y="5840711"/>
            <a:chExt cx="3405756" cy="523220"/>
          </a:xfrm>
        </p:grpSpPr>
        <p:grpSp>
          <p:nvGrpSpPr>
            <p:cNvPr id="15" name="Group 14">
              <a:extLst>
                <a:ext uri="{FF2B5EF4-FFF2-40B4-BE49-F238E27FC236}">
                  <a16:creationId xmlns="" xmlns:a16="http://schemas.microsoft.com/office/drawing/2014/main"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 xmlns:a16="http://schemas.microsoft.com/office/drawing/2014/main"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3"/>
                <a:extLst>
                  <a:ext uri="{FF2B5EF4-FFF2-40B4-BE49-F238E27FC236}">
                    <a16:creationId xmlns="" xmlns:a16="http://schemas.microsoft.com/office/drawing/2014/main"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 xmlns:a16="http://schemas.microsoft.com/office/drawing/2014/main" id="{D14FB60F-26A7-0143-9BAD-9F61CBFA28AE}"/>
                </a:ext>
              </a:extLst>
            </p:cNvPr>
            <p:cNvSpPr txBox="1"/>
            <p:nvPr/>
          </p:nvSpPr>
          <p:spPr>
            <a:xfrm>
              <a:off x="6401001" y="5840711"/>
              <a:ext cx="2904478" cy="523220"/>
            </a:xfrm>
            <a:prstGeom prst="rect">
              <a:avLst/>
            </a:prstGeom>
            <a:noFill/>
          </p:spPr>
          <p:txBody>
            <a:bodyPr wrap="square" rtlCol="0" anchor="ctr">
              <a:spAutoFit/>
            </a:bodyPr>
            <a:lstStyle/>
            <a:p>
              <a:pPr algn="r"/>
              <a:r>
                <a:rPr lang="pl-PL" sz="1200" b="1" dirty="0"/>
                <a:t>Adam Sobierajski</a:t>
              </a:r>
            </a:p>
            <a:p>
              <a:pPr algn="r"/>
              <a:r>
                <a:rPr lang="pl-PL" sz="800" dirty="0"/>
                <a:t>Solista / Tenor</a:t>
              </a:r>
            </a:p>
            <a:p>
              <a:pPr algn="r"/>
              <a:r>
                <a:rPr lang="pl-PL" sz="800" dirty="0"/>
                <a:t>5 minut 35 sekund</a:t>
              </a:r>
            </a:p>
          </p:txBody>
        </p:sp>
      </p:grpSp>
    </p:spTree>
    <p:extLst>
      <p:ext uri="{BB962C8B-B14F-4D97-AF65-F5344CB8AC3E}">
        <p14:creationId xmlns:p14="http://schemas.microsoft.com/office/powerpoint/2010/main" val="9502809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86064" y="795885"/>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FDF17290-5826-7B46-9B0E-D450B80CFDF8}"/>
              </a:ext>
            </a:extLst>
          </p:cNvPr>
          <p:cNvSpPr txBox="1"/>
          <p:nvPr/>
        </p:nvSpPr>
        <p:spPr>
          <a:xfrm>
            <a:off x="511087" y="5138057"/>
            <a:ext cx="130837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Scena</a:t>
            </a:r>
          </a:p>
        </p:txBody>
      </p:sp>
      <p:sp>
        <p:nvSpPr>
          <p:cNvPr id="16" name="TextBox 15">
            <a:extLst>
              <a:ext uri="{FF2B5EF4-FFF2-40B4-BE49-F238E27FC236}">
                <a16:creationId xmlns="" xmlns:a16="http://schemas.microsoft.com/office/drawing/2014/main" id="{493EFA74-10B6-8145-AAD7-A3EBFD86E90B}"/>
              </a:ext>
            </a:extLst>
          </p:cNvPr>
          <p:cNvSpPr txBox="1"/>
          <p:nvPr/>
        </p:nvSpPr>
        <p:spPr>
          <a:xfrm>
            <a:off x="10500083" y="1342148"/>
            <a:ext cx="914033"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chór</a:t>
            </a:r>
          </a:p>
        </p:txBody>
      </p:sp>
      <p:sp>
        <p:nvSpPr>
          <p:cNvPr id="20" name="TextBox 19">
            <a:extLst>
              <a:ext uri="{FF2B5EF4-FFF2-40B4-BE49-F238E27FC236}">
                <a16:creationId xmlns="" xmlns:a16="http://schemas.microsoft.com/office/drawing/2014/main" id="{1FDF6917-A225-604E-9E16-6B8A650C6E3E}"/>
              </a:ext>
            </a:extLst>
          </p:cNvPr>
          <p:cNvSpPr txBox="1"/>
          <p:nvPr/>
        </p:nvSpPr>
        <p:spPr>
          <a:xfrm>
            <a:off x="8715235" y="6215140"/>
            <a:ext cx="200728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orkiestron</a:t>
            </a:r>
          </a:p>
        </p:txBody>
      </p:sp>
      <p:sp>
        <p:nvSpPr>
          <p:cNvPr id="22" name="TextBox 21">
            <a:extLst>
              <a:ext uri="{FF2B5EF4-FFF2-40B4-BE49-F238E27FC236}">
                <a16:creationId xmlns="" xmlns:a16="http://schemas.microsoft.com/office/drawing/2014/main" id="{160764B6-627A-F945-87B2-C9C157AAF886}"/>
              </a:ext>
            </a:extLst>
          </p:cNvPr>
          <p:cNvSpPr txBox="1"/>
          <p:nvPr/>
        </p:nvSpPr>
        <p:spPr>
          <a:xfrm>
            <a:off x="2193335" y="6099266"/>
            <a:ext cx="1941557"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dyrygent</a:t>
            </a:r>
          </a:p>
        </p:txBody>
      </p:sp>
      <p:sp>
        <p:nvSpPr>
          <p:cNvPr id="27" name="TextBox 26">
            <a:extLst>
              <a:ext uri="{FF2B5EF4-FFF2-40B4-BE49-F238E27FC236}">
                <a16:creationId xmlns="" xmlns:a16="http://schemas.microsoft.com/office/drawing/2014/main" id="{B87C6D21-47B5-A84B-ABBD-31926A6D8567}"/>
              </a:ext>
            </a:extLst>
          </p:cNvPr>
          <p:cNvSpPr txBox="1"/>
          <p:nvPr/>
        </p:nvSpPr>
        <p:spPr>
          <a:xfrm>
            <a:off x="5163184" y="6154057"/>
            <a:ext cx="1311578"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soliści</a:t>
            </a:r>
          </a:p>
        </p:txBody>
      </p:sp>
      <p:sp>
        <p:nvSpPr>
          <p:cNvPr id="3" name="Strzałka w dół 2"/>
          <p:cNvSpPr/>
          <p:nvPr/>
        </p:nvSpPr>
        <p:spPr>
          <a:xfrm rot="15819969">
            <a:off x="2875900" y="2988743"/>
            <a:ext cx="350293" cy="3557951"/>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trzałka w dół 3"/>
          <p:cNvSpPr/>
          <p:nvPr/>
        </p:nvSpPr>
        <p:spPr>
          <a:xfrm rot="15494265">
            <a:off x="4562056" y="4476695"/>
            <a:ext cx="319449" cy="2359693"/>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Strzałka w dół 4"/>
          <p:cNvSpPr/>
          <p:nvPr/>
        </p:nvSpPr>
        <p:spPr>
          <a:xfrm rot="10267087">
            <a:off x="6269001" y="4617201"/>
            <a:ext cx="337961" cy="1395858"/>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trzałka w dół 5"/>
          <p:cNvSpPr/>
          <p:nvPr/>
        </p:nvSpPr>
        <p:spPr>
          <a:xfrm rot="7417568">
            <a:off x="8176670" y="4483410"/>
            <a:ext cx="372541" cy="2327155"/>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Strzałka w dół 7"/>
          <p:cNvSpPr/>
          <p:nvPr/>
        </p:nvSpPr>
        <p:spPr>
          <a:xfrm rot="3566282">
            <a:off x="8730319" y="1052864"/>
            <a:ext cx="340642" cy="327629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122616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5ED25981-578E-4B4B-A31A-F0A2905522A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1020" y="0"/>
            <a:ext cx="10956142" cy="7031727"/>
          </a:xfrm>
          <a:prstGeom prst="rect">
            <a:avLst/>
          </a:prstGeom>
        </p:spPr>
      </p:pic>
      <p:sp>
        <p:nvSpPr>
          <p:cNvPr id="17" name="Rectangle 6">
            <a:extLst>
              <a:ext uri="{FF2B5EF4-FFF2-40B4-BE49-F238E27FC236}">
                <a16:creationId xmlns="" xmlns:a16="http://schemas.microsoft.com/office/drawing/2014/main" id="{D0B9CF00-DE72-BC48-9E3D-E833F915843A}"/>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3" name="TextBox 2">
            <a:extLst>
              <a:ext uri="{FF2B5EF4-FFF2-40B4-BE49-F238E27FC236}">
                <a16:creationId xmlns="" xmlns:a16="http://schemas.microsoft.com/office/drawing/2014/main" id="{055BEF8E-3225-1141-8C77-D8F24908DECF}"/>
              </a:ext>
            </a:extLst>
          </p:cNvPr>
          <p:cNvSpPr txBox="1"/>
          <p:nvPr/>
        </p:nvSpPr>
        <p:spPr>
          <a:xfrm>
            <a:off x="6735726" y="3099391"/>
            <a:ext cx="184731" cy="369332"/>
          </a:xfrm>
          <a:prstGeom prst="rect">
            <a:avLst/>
          </a:prstGeom>
          <a:noFill/>
        </p:spPr>
        <p:txBody>
          <a:bodyPr wrap="none" rtlCol="0">
            <a:spAutoFit/>
          </a:bodyPr>
          <a:lstStyle/>
          <a:p>
            <a:endParaRPr lang="x-none" dirty="0"/>
          </a:p>
        </p:txBody>
      </p:sp>
      <p:pic>
        <p:nvPicPr>
          <p:cNvPr id="10" name="Picture 9">
            <a:extLst>
              <a:ext uri="{FF2B5EF4-FFF2-40B4-BE49-F238E27FC236}">
                <a16:creationId xmlns="" xmlns:a16="http://schemas.microsoft.com/office/drawing/2014/main" id="{C3B8BC43-AC28-7C4C-8645-3F99088E0A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1020" y="3821472"/>
            <a:ext cx="1802040" cy="1800000"/>
          </a:xfrm>
          <a:prstGeom prst="rect">
            <a:avLst/>
          </a:prstGeom>
          <a:effectLst>
            <a:outerShdw blurRad="63500" sx="102000" sy="102000" algn="ctr" rotWithShape="0">
              <a:schemeClr val="tx1">
                <a:alpha val="19000"/>
              </a:schemeClr>
            </a:outerShdw>
          </a:effectLst>
        </p:spPr>
      </p:pic>
      <p:pic>
        <p:nvPicPr>
          <p:cNvPr id="15" name="Picture 14">
            <a:extLst>
              <a:ext uri="{FF2B5EF4-FFF2-40B4-BE49-F238E27FC236}">
                <a16:creationId xmlns="" xmlns:a16="http://schemas.microsoft.com/office/drawing/2014/main" id="{66AEDA63-7146-EB40-B78A-2BFA233202A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4570" y="4721472"/>
            <a:ext cx="1800000" cy="1800000"/>
          </a:xfrm>
          <a:prstGeom prst="rect">
            <a:avLst/>
          </a:prstGeom>
          <a:effectLst>
            <a:outerShdw blurRad="63500" sx="102000" sy="102000" algn="ctr" rotWithShape="0">
              <a:schemeClr val="tx1">
                <a:alpha val="19000"/>
              </a:schemeClr>
            </a:outerShdw>
          </a:effectLst>
        </p:spPr>
      </p:pic>
      <p:pic>
        <p:nvPicPr>
          <p:cNvPr id="16" name="Picture 15">
            <a:extLst>
              <a:ext uri="{FF2B5EF4-FFF2-40B4-BE49-F238E27FC236}">
                <a16:creationId xmlns="" xmlns:a16="http://schemas.microsoft.com/office/drawing/2014/main" id="{03EEEFBA-6739-1447-A227-BBCEBEA8D19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81698" y="4612752"/>
            <a:ext cx="1799122" cy="1800000"/>
          </a:xfrm>
          <a:prstGeom prst="rect">
            <a:avLst/>
          </a:prstGeom>
          <a:effectLst>
            <a:outerShdw blurRad="63500" sx="102000" sy="102000" algn="ctr" rotWithShape="0">
              <a:schemeClr val="tx1">
                <a:alpha val="19000"/>
              </a:schemeClr>
            </a:outerShdw>
          </a:effectLst>
        </p:spPr>
      </p:pic>
      <p:grpSp>
        <p:nvGrpSpPr>
          <p:cNvPr id="20" name="Group 19">
            <a:extLst>
              <a:ext uri="{FF2B5EF4-FFF2-40B4-BE49-F238E27FC236}">
                <a16:creationId xmlns="" xmlns:a16="http://schemas.microsoft.com/office/drawing/2014/main" id="{91E17033-9264-3942-82DC-1AC67F5B8DD1}"/>
              </a:ext>
            </a:extLst>
          </p:cNvPr>
          <p:cNvGrpSpPr/>
          <p:nvPr/>
        </p:nvGrpSpPr>
        <p:grpSpPr>
          <a:xfrm>
            <a:off x="7093151" y="764024"/>
            <a:ext cx="4619878" cy="5724644"/>
            <a:chOff x="7093151" y="909619"/>
            <a:chExt cx="4619878" cy="5724644"/>
          </a:xfrm>
        </p:grpSpPr>
        <p:sp>
          <p:nvSpPr>
            <p:cNvPr id="18" name="TextBox 17">
              <a:extLst>
                <a:ext uri="{FF2B5EF4-FFF2-40B4-BE49-F238E27FC236}">
                  <a16:creationId xmlns="" xmlns:a16="http://schemas.microsoft.com/office/drawing/2014/main" id="{7BA0C036-56B9-B344-8ED5-5A29EEF8827B}"/>
                </a:ext>
              </a:extLst>
            </p:cNvPr>
            <p:cNvSpPr txBox="1"/>
            <p:nvPr/>
          </p:nvSpPr>
          <p:spPr>
            <a:xfrm>
              <a:off x="7093151" y="1740616"/>
              <a:ext cx="4619878" cy="4893647"/>
            </a:xfrm>
            <a:prstGeom prst="rect">
              <a:avLst/>
            </a:prstGeom>
            <a:noFill/>
          </p:spPr>
          <p:txBody>
            <a:bodyPr wrap="square" rtlCol="0" anchor="t">
              <a:spAutoFit/>
            </a:bodyPr>
            <a:lstStyle/>
            <a:p>
              <a:r>
                <a:rPr lang="pl-PL" sz="2400" dirty="0"/>
                <a:t>Wyjątkowe miejsce, w którym obejrzeć spotykają się </a:t>
              </a:r>
              <a:r>
                <a:rPr lang="pl-PL" sz="2400" b="1" dirty="0"/>
                <a:t>śpiew</a:t>
              </a:r>
              <a:r>
                <a:rPr lang="pl-PL" sz="2400" dirty="0"/>
                <a:t>, </a:t>
              </a:r>
              <a:r>
                <a:rPr lang="pl-PL" sz="2400" b="1" dirty="0"/>
                <a:t>teatr</a:t>
              </a:r>
              <a:r>
                <a:rPr lang="pl-PL" sz="2400" dirty="0"/>
                <a:t>, </a:t>
              </a:r>
              <a:r>
                <a:rPr lang="pl-PL" sz="2400" b="1" dirty="0"/>
                <a:t>muzyka</a:t>
              </a:r>
              <a:r>
                <a:rPr lang="pl-PL" sz="2400" dirty="0"/>
                <a:t> i </a:t>
              </a:r>
              <a:r>
                <a:rPr lang="pl-PL" sz="2400" b="1" dirty="0"/>
                <a:t>taniec</a:t>
              </a:r>
              <a:r>
                <a:rPr lang="pl-PL" sz="2400" dirty="0"/>
                <a:t>.</a:t>
              </a:r>
            </a:p>
            <a:p>
              <a:endParaRPr lang="pl-PL" sz="2400" b="1" dirty="0">
                <a:effectLst>
                  <a:outerShdw blurRad="63500" sx="102000" sy="102000" algn="ctr" rotWithShape="0">
                    <a:prstClr val="black">
                      <a:alpha val="40000"/>
                    </a:prstClr>
                  </a:outerShdw>
                </a:effectLst>
              </a:endParaRPr>
            </a:p>
            <a:p>
              <a:r>
                <a:rPr lang="pl-PL" sz="2400" dirty="0"/>
                <a:t>W operze możemy posłuchać i obejrzeć:</a:t>
              </a:r>
            </a:p>
            <a:p>
              <a:endParaRPr lang="pl-PL" sz="2400" dirty="0"/>
            </a:p>
            <a:p>
              <a:pPr marL="285750" indent="-285750">
                <a:buFont typeface="Arial" panose="020B0604020202020204" pitchFamily="34" charset="0"/>
                <a:buChar char="•"/>
              </a:pPr>
              <a:r>
                <a:rPr lang="pl-PL" sz="2400" dirty="0"/>
                <a:t>Spektakle operowe</a:t>
              </a:r>
            </a:p>
            <a:p>
              <a:pPr marL="285750" indent="-285750">
                <a:buFont typeface="Arial" panose="020B0604020202020204" pitchFamily="34" charset="0"/>
                <a:buChar char="•"/>
              </a:pPr>
              <a:r>
                <a:rPr lang="pl-PL" sz="2400" dirty="0" smtClean="0"/>
                <a:t>Spektakle musicalowe</a:t>
              </a:r>
              <a:endParaRPr lang="pl-PL" sz="2400" dirty="0"/>
            </a:p>
            <a:p>
              <a:pPr marL="285750" indent="-285750">
                <a:buFont typeface="Arial" panose="020B0604020202020204" pitchFamily="34" charset="0"/>
                <a:buChar char="•"/>
              </a:pPr>
              <a:r>
                <a:rPr lang="pl-PL" sz="2400" dirty="0" smtClean="0"/>
                <a:t>Spektakle </a:t>
              </a:r>
              <a:r>
                <a:rPr lang="pl-PL" sz="2400" dirty="0"/>
                <a:t>baletowe</a:t>
              </a:r>
            </a:p>
            <a:p>
              <a:pPr marL="285750" indent="-285750">
                <a:buFont typeface="Arial" panose="020B0604020202020204" pitchFamily="34" charset="0"/>
                <a:buChar char="•"/>
              </a:pPr>
              <a:r>
                <a:rPr lang="pl-PL" sz="2400" dirty="0"/>
                <a:t>Koncerty</a:t>
              </a:r>
            </a:p>
            <a:p>
              <a:pPr marL="285750" indent="-285750">
                <a:buFont typeface="Arial" panose="020B0604020202020204" pitchFamily="34" charset="0"/>
                <a:buChar char="•"/>
              </a:pPr>
              <a:r>
                <a:rPr lang="pl-PL" sz="2400" dirty="0"/>
                <a:t>Operetki</a:t>
              </a:r>
            </a:p>
            <a:p>
              <a:pPr marL="285750" indent="-285750">
                <a:buFont typeface="Arial" panose="020B0604020202020204" pitchFamily="34" charset="0"/>
                <a:buChar char="•"/>
              </a:pPr>
              <a:r>
                <a:rPr lang="pl-PL" sz="2400" dirty="0" smtClean="0"/>
                <a:t>Inne wydarzenia artystyczne</a:t>
              </a:r>
              <a:endParaRPr lang="pl-PL" sz="2400" dirty="0"/>
            </a:p>
          </p:txBody>
        </p:sp>
        <p:sp>
          <p:nvSpPr>
            <p:cNvPr id="19" name="TextBox 18">
              <a:extLst>
                <a:ext uri="{FF2B5EF4-FFF2-40B4-BE49-F238E27FC236}">
                  <a16:creationId xmlns="" xmlns:a16="http://schemas.microsoft.com/office/drawing/2014/main" id="{D627F1D0-A7BA-644C-92D4-2891564D653F}"/>
                </a:ext>
              </a:extLst>
            </p:cNvPr>
            <p:cNvSpPr txBox="1"/>
            <p:nvPr/>
          </p:nvSpPr>
          <p:spPr>
            <a:xfrm>
              <a:off x="7093151" y="909619"/>
              <a:ext cx="4157418" cy="830997"/>
            </a:xfrm>
            <a:prstGeom prst="rect">
              <a:avLst/>
            </a:prstGeom>
            <a:noFill/>
          </p:spPr>
          <p:txBody>
            <a:bodyPr wrap="square" rtlCol="0">
              <a:spAutoFit/>
            </a:bodyPr>
            <a:lstStyle/>
            <a:p>
              <a:r>
                <a:rPr lang="pl-PL" sz="4800" b="1" cap="small" dirty="0">
                  <a:solidFill>
                    <a:srgbClr val="CEB683"/>
                  </a:solidFill>
                  <a:latin typeface="Poppins" pitchFamily="2" charset="77"/>
                  <a:cs typeface="Poppins" pitchFamily="2" charset="77"/>
                </a:rPr>
                <a:t>Opera Śląska</a:t>
              </a:r>
            </a:p>
          </p:txBody>
        </p:sp>
      </p:grpSp>
      <p:pic>
        <p:nvPicPr>
          <p:cNvPr id="2" name="Picture 1">
            <a:extLst>
              <a:ext uri="{FF2B5EF4-FFF2-40B4-BE49-F238E27FC236}">
                <a16:creationId xmlns="" xmlns:a16="http://schemas.microsoft.com/office/drawing/2014/main" id="{64416CCC-2064-D649-8D92-2C19C4631E3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97031" y="4211218"/>
            <a:ext cx="2819426" cy="2820509"/>
          </a:xfrm>
          <a:prstGeom prst="rect">
            <a:avLst/>
          </a:prstGeom>
          <a:effectLst>
            <a:outerShdw blurRad="63500" sx="102000" sy="102000" algn="ctr" rotWithShape="0">
              <a:schemeClr val="tx1">
                <a:alpha val="19000"/>
              </a:schemeClr>
            </a:outerShdw>
          </a:effectLst>
        </p:spPr>
      </p:pic>
    </p:spTree>
    <p:extLst>
      <p:ext uri="{BB962C8B-B14F-4D97-AF65-F5344CB8AC3E}">
        <p14:creationId xmlns:p14="http://schemas.microsoft.com/office/powerpoint/2010/main" val="2656807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C77B0EB3-A99E-FC4D-8316-89748E559D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9536949" cy="6858000"/>
          </a:xfrm>
          <a:prstGeom prst="rect">
            <a:avLst/>
          </a:prstGeom>
        </p:spPr>
      </p:pic>
      <p:sp>
        <p:nvSpPr>
          <p:cNvPr id="7" name="Rectangle 6">
            <a:extLst>
              <a:ext uri="{FF2B5EF4-FFF2-40B4-BE49-F238E27FC236}">
                <a16:creationId xmlns="" xmlns:a16="http://schemas.microsoft.com/office/drawing/2014/main"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 xmlns:a16="http://schemas.microsoft.com/office/drawing/2014/main" id="{B672A148-C1A2-6C4A-BFB5-480EDBFBB6F9}"/>
              </a:ext>
            </a:extLst>
          </p:cNvPr>
          <p:cNvSpPr txBox="1"/>
          <p:nvPr/>
        </p:nvSpPr>
        <p:spPr>
          <a:xfrm>
            <a:off x="469808" y="5764841"/>
            <a:ext cx="4157418"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Chór</a:t>
            </a:r>
          </a:p>
        </p:txBody>
      </p:sp>
      <p:sp>
        <p:nvSpPr>
          <p:cNvPr id="13" name="TextBox 12">
            <a:extLst>
              <a:ext uri="{FF2B5EF4-FFF2-40B4-BE49-F238E27FC236}">
                <a16:creationId xmlns="" xmlns:a16="http://schemas.microsoft.com/office/drawing/2014/main" id="{D8410E82-4374-674B-A481-FA29A3C0D5E2}"/>
              </a:ext>
            </a:extLst>
          </p:cNvPr>
          <p:cNvSpPr txBox="1"/>
          <p:nvPr/>
        </p:nvSpPr>
        <p:spPr>
          <a:xfrm>
            <a:off x="6256831" y="2013608"/>
            <a:ext cx="5233635" cy="2585323"/>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Zespół muzyczny składający się z wokalistów, wykonujący utwór jedno- lub wielogłosowy, a cappella bądź z akompaniamentem.</a:t>
            </a:r>
          </a:p>
          <a:p>
            <a:endParaRPr lang="pl-PL" dirty="0"/>
          </a:p>
          <a:p>
            <a:pPr marL="285750" indent="-285750">
              <a:buFont typeface="Arial" panose="020B0604020202020204" pitchFamily="34" charset="0"/>
              <a:buChar char="•"/>
            </a:pPr>
            <a:r>
              <a:rPr lang="pl-PL" dirty="0"/>
              <a:t>Najczęściej prowadzony przez dyrygenta lub chórmistrza (kierownika chóru).</a:t>
            </a:r>
          </a:p>
          <a:p>
            <a:pPr marL="285750" indent="-285750">
              <a:buFont typeface="Arial" panose="020B0604020202020204" pitchFamily="34" charset="0"/>
              <a:buChar char="•"/>
            </a:pPr>
            <a:r>
              <a:rPr lang="pl-PL" dirty="0"/>
              <a:t>Mieszany chór tradycyjnie jest podzielony na 4 głosy − dwa żeńskie (sopran i alt) i dwa męskie (tenor i bas).</a:t>
            </a:r>
          </a:p>
        </p:txBody>
      </p:sp>
      <p:grpSp>
        <p:nvGrpSpPr>
          <p:cNvPr id="19" name="Group 18">
            <a:extLst>
              <a:ext uri="{FF2B5EF4-FFF2-40B4-BE49-F238E27FC236}">
                <a16:creationId xmlns="" xmlns:a16="http://schemas.microsoft.com/office/drawing/2014/main" id="{7B3D834C-C993-4B47-90BF-AEC204B8F013}"/>
              </a:ext>
            </a:extLst>
          </p:cNvPr>
          <p:cNvGrpSpPr/>
          <p:nvPr/>
        </p:nvGrpSpPr>
        <p:grpSpPr>
          <a:xfrm>
            <a:off x="8084710" y="5926423"/>
            <a:ext cx="3405756" cy="523220"/>
            <a:chOff x="6401001" y="5840711"/>
            <a:chExt cx="3405756" cy="523220"/>
          </a:xfrm>
        </p:grpSpPr>
        <p:grpSp>
          <p:nvGrpSpPr>
            <p:cNvPr id="15" name="Group 14">
              <a:extLst>
                <a:ext uri="{FF2B5EF4-FFF2-40B4-BE49-F238E27FC236}">
                  <a16:creationId xmlns="" xmlns:a16="http://schemas.microsoft.com/office/drawing/2014/main"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 xmlns:a16="http://schemas.microsoft.com/office/drawing/2014/main"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3"/>
                <a:extLst>
                  <a:ext uri="{FF2B5EF4-FFF2-40B4-BE49-F238E27FC236}">
                    <a16:creationId xmlns="" xmlns:a16="http://schemas.microsoft.com/office/drawing/2014/main"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 xmlns:a16="http://schemas.microsoft.com/office/drawing/2014/main" id="{D14FB60F-26A7-0143-9BAD-9F61CBFA28AE}"/>
                </a:ext>
              </a:extLst>
            </p:cNvPr>
            <p:cNvSpPr txBox="1"/>
            <p:nvPr/>
          </p:nvSpPr>
          <p:spPr>
            <a:xfrm>
              <a:off x="6401001" y="5840711"/>
              <a:ext cx="2904478" cy="523220"/>
            </a:xfrm>
            <a:prstGeom prst="rect">
              <a:avLst/>
            </a:prstGeom>
            <a:noFill/>
          </p:spPr>
          <p:txBody>
            <a:bodyPr wrap="square" rtlCol="0" anchor="ctr">
              <a:spAutoFit/>
            </a:bodyPr>
            <a:lstStyle/>
            <a:p>
              <a:pPr algn="r"/>
              <a:r>
                <a:rPr lang="pl-PL" sz="1200" b="1" dirty="0"/>
                <a:t>Krystyna Krzyżanowska-Łoboda</a:t>
              </a:r>
            </a:p>
            <a:p>
              <a:pPr algn="r"/>
              <a:r>
                <a:rPr lang="pl-PL" sz="800" dirty="0"/>
                <a:t>Kierownik Chóru Opery Śląskiej</a:t>
              </a:r>
            </a:p>
            <a:p>
              <a:pPr algn="r"/>
              <a:r>
                <a:rPr lang="pl-PL" sz="800" dirty="0"/>
                <a:t>10 minut 25 sekund</a:t>
              </a:r>
            </a:p>
          </p:txBody>
        </p:sp>
      </p:grpSp>
    </p:spTree>
    <p:extLst>
      <p:ext uri="{BB962C8B-B14F-4D97-AF65-F5344CB8AC3E}">
        <p14:creationId xmlns:p14="http://schemas.microsoft.com/office/powerpoint/2010/main" val="3989242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19458" y="633335"/>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FDF17290-5826-7B46-9B0E-D450B80CFDF8}"/>
              </a:ext>
            </a:extLst>
          </p:cNvPr>
          <p:cNvSpPr txBox="1"/>
          <p:nvPr/>
        </p:nvSpPr>
        <p:spPr>
          <a:xfrm>
            <a:off x="511087" y="5138057"/>
            <a:ext cx="130837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Scena</a:t>
            </a:r>
          </a:p>
        </p:txBody>
      </p:sp>
      <p:sp>
        <p:nvSpPr>
          <p:cNvPr id="16" name="TextBox 15">
            <a:extLst>
              <a:ext uri="{FF2B5EF4-FFF2-40B4-BE49-F238E27FC236}">
                <a16:creationId xmlns="" xmlns:a16="http://schemas.microsoft.com/office/drawing/2014/main" id="{493EFA74-10B6-8145-AAD7-A3EBFD86E90B}"/>
              </a:ext>
            </a:extLst>
          </p:cNvPr>
          <p:cNvSpPr txBox="1"/>
          <p:nvPr/>
        </p:nvSpPr>
        <p:spPr>
          <a:xfrm>
            <a:off x="10500083" y="1342148"/>
            <a:ext cx="914033"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chór</a:t>
            </a:r>
          </a:p>
        </p:txBody>
      </p:sp>
      <p:sp>
        <p:nvSpPr>
          <p:cNvPr id="20" name="TextBox 19">
            <a:extLst>
              <a:ext uri="{FF2B5EF4-FFF2-40B4-BE49-F238E27FC236}">
                <a16:creationId xmlns="" xmlns:a16="http://schemas.microsoft.com/office/drawing/2014/main" id="{1FDF6917-A225-604E-9E16-6B8A650C6E3E}"/>
              </a:ext>
            </a:extLst>
          </p:cNvPr>
          <p:cNvSpPr txBox="1"/>
          <p:nvPr/>
        </p:nvSpPr>
        <p:spPr>
          <a:xfrm>
            <a:off x="8492802" y="6101289"/>
            <a:ext cx="200728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orkiestron</a:t>
            </a:r>
          </a:p>
        </p:txBody>
      </p:sp>
      <p:sp>
        <p:nvSpPr>
          <p:cNvPr id="22" name="TextBox 21">
            <a:extLst>
              <a:ext uri="{FF2B5EF4-FFF2-40B4-BE49-F238E27FC236}">
                <a16:creationId xmlns="" xmlns:a16="http://schemas.microsoft.com/office/drawing/2014/main" id="{160764B6-627A-F945-87B2-C9C157AAF886}"/>
              </a:ext>
            </a:extLst>
          </p:cNvPr>
          <p:cNvSpPr txBox="1"/>
          <p:nvPr/>
        </p:nvSpPr>
        <p:spPr>
          <a:xfrm>
            <a:off x="2193335" y="6099266"/>
            <a:ext cx="1941557"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dyrygent</a:t>
            </a:r>
          </a:p>
        </p:txBody>
      </p:sp>
      <p:sp>
        <p:nvSpPr>
          <p:cNvPr id="25" name="TextBox 24">
            <a:extLst>
              <a:ext uri="{FF2B5EF4-FFF2-40B4-BE49-F238E27FC236}">
                <a16:creationId xmlns="" xmlns:a16="http://schemas.microsoft.com/office/drawing/2014/main" id="{ED7D92BB-3414-7447-9873-1FAD6E3702A1}"/>
              </a:ext>
            </a:extLst>
          </p:cNvPr>
          <p:cNvSpPr txBox="1"/>
          <p:nvPr/>
        </p:nvSpPr>
        <p:spPr>
          <a:xfrm>
            <a:off x="209901" y="1518720"/>
            <a:ext cx="1029449"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balet</a:t>
            </a:r>
          </a:p>
        </p:txBody>
      </p:sp>
      <p:sp>
        <p:nvSpPr>
          <p:cNvPr id="27" name="TextBox 26">
            <a:extLst>
              <a:ext uri="{FF2B5EF4-FFF2-40B4-BE49-F238E27FC236}">
                <a16:creationId xmlns="" xmlns:a16="http://schemas.microsoft.com/office/drawing/2014/main" id="{B87C6D21-47B5-A84B-ABBD-31926A6D8567}"/>
              </a:ext>
            </a:extLst>
          </p:cNvPr>
          <p:cNvSpPr txBox="1"/>
          <p:nvPr/>
        </p:nvSpPr>
        <p:spPr>
          <a:xfrm>
            <a:off x="5600064" y="6202077"/>
            <a:ext cx="1311578"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soliści</a:t>
            </a:r>
          </a:p>
        </p:txBody>
      </p:sp>
      <p:sp>
        <p:nvSpPr>
          <p:cNvPr id="3" name="Strzałka w dół 2"/>
          <p:cNvSpPr/>
          <p:nvPr/>
        </p:nvSpPr>
        <p:spPr>
          <a:xfrm rot="17518194">
            <a:off x="3096924" y="708175"/>
            <a:ext cx="246667" cy="3612661"/>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trzałka w dół 3"/>
          <p:cNvSpPr/>
          <p:nvPr/>
        </p:nvSpPr>
        <p:spPr>
          <a:xfrm rot="15206839">
            <a:off x="2957095" y="2884755"/>
            <a:ext cx="309883" cy="3276188"/>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Strzałka w dół 4"/>
          <p:cNvSpPr/>
          <p:nvPr/>
        </p:nvSpPr>
        <p:spPr>
          <a:xfrm rot="14893536">
            <a:off x="4584287" y="4414384"/>
            <a:ext cx="251743" cy="2287448"/>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trzałka w dół 5"/>
          <p:cNvSpPr/>
          <p:nvPr/>
        </p:nvSpPr>
        <p:spPr>
          <a:xfrm rot="9594241">
            <a:off x="6222336" y="4348697"/>
            <a:ext cx="226011" cy="176757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Strzałka w dół 6"/>
          <p:cNvSpPr/>
          <p:nvPr/>
        </p:nvSpPr>
        <p:spPr>
          <a:xfrm rot="7275171">
            <a:off x="7847725" y="4622062"/>
            <a:ext cx="320277" cy="175038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Strzałka w dół 8"/>
          <p:cNvSpPr/>
          <p:nvPr/>
        </p:nvSpPr>
        <p:spPr>
          <a:xfrm rot="3620958">
            <a:off x="8707129" y="999376"/>
            <a:ext cx="337034" cy="314301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2220471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6B783AF5-6038-FD48-9D5C-E02832E1056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9319376" cy="6858078"/>
          </a:xfrm>
          <a:prstGeom prst="rect">
            <a:avLst/>
          </a:prstGeom>
        </p:spPr>
      </p:pic>
      <p:sp>
        <p:nvSpPr>
          <p:cNvPr id="7" name="Rectangle 6">
            <a:extLst>
              <a:ext uri="{FF2B5EF4-FFF2-40B4-BE49-F238E27FC236}">
                <a16:creationId xmlns="" xmlns:a16="http://schemas.microsoft.com/office/drawing/2014/main"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 xmlns:a16="http://schemas.microsoft.com/office/drawing/2014/main" id="{B672A148-C1A2-6C4A-BFB5-480EDBFBB6F9}"/>
              </a:ext>
            </a:extLst>
          </p:cNvPr>
          <p:cNvSpPr txBox="1"/>
          <p:nvPr/>
        </p:nvSpPr>
        <p:spPr>
          <a:xfrm>
            <a:off x="469808" y="5764841"/>
            <a:ext cx="5016592"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Zespół baletowy</a:t>
            </a:r>
          </a:p>
        </p:txBody>
      </p:sp>
      <p:sp>
        <p:nvSpPr>
          <p:cNvPr id="13" name="TextBox 12">
            <a:extLst>
              <a:ext uri="{FF2B5EF4-FFF2-40B4-BE49-F238E27FC236}">
                <a16:creationId xmlns="" xmlns:a16="http://schemas.microsoft.com/office/drawing/2014/main" id="{D8410E82-4374-674B-A481-FA29A3C0D5E2}"/>
              </a:ext>
            </a:extLst>
          </p:cNvPr>
          <p:cNvSpPr txBox="1"/>
          <p:nvPr/>
        </p:nvSpPr>
        <p:spPr>
          <a:xfrm>
            <a:off x="6702558" y="1377236"/>
            <a:ext cx="5233635" cy="4524315"/>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Grupa tancerzy biorących udział w spektaklu, a także baletmistrzowie. Zespół składa się z </a:t>
            </a:r>
            <a:r>
              <a:rPr lang="pl-PL" b="1" i="1" dirty="0" err="1">
                <a:effectLst>
                  <a:outerShdw blurRad="63500" sx="102000" sy="102000" algn="ctr" rotWithShape="0">
                    <a:prstClr val="black">
                      <a:alpha val="40000"/>
                    </a:prstClr>
                  </a:outerShdw>
                </a:effectLst>
              </a:rPr>
              <a:t>corps</a:t>
            </a:r>
            <a:r>
              <a:rPr lang="pl-PL" b="1" i="1" dirty="0">
                <a:effectLst>
                  <a:outerShdw blurRad="63500" sx="102000" sy="102000" algn="ctr" rotWithShape="0">
                    <a:prstClr val="black">
                      <a:alpha val="40000"/>
                    </a:prstClr>
                  </a:outerShdw>
                </a:effectLst>
              </a:rPr>
              <a:t> de balet </a:t>
            </a:r>
            <a:r>
              <a:rPr lang="pl-PL" b="1" dirty="0">
                <a:effectLst>
                  <a:outerShdw blurRad="63500" sx="102000" sy="102000" algn="ctr" rotWithShape="0">
                    <a:prstClr val="black">
                      <a:alpha val="40000"/>
                    </a:prstClr>
                  </a:outerShdw>
                </a:effectLst>
              </a:rPr>
              <a:t>(tancerze i tancerki), koryfejów i koryfejki, solistów i solistek, pierwszego tancerza i primabaleriny oraz baletmistrzów (pedagodzy).</a:t>
            </a:r>
          </a:p>
          <a:p>
            <a:endParaRPr lang="pl-PL" b="1" dirty="0">
              <a:effectLst>
                <a:outerShdw blurRad="63500" sx="102000" sy="102000" algn="ctr" rotWithShape="0">
                  <a:prstClr val="black">
                    <a:alpha val="40000"/>
                  </a:prstClr>
                </a:outerShdw>
              </a:effectLst>
            </a:endParaRPr>
          </a:p>
          <a:p>
            <a:r>
              <a:rPr lang="pl-PL" b="1" cap="small" dirty="0">
                <a:solidFill>
                  <a:srgbClr val="CEB683"/>
                </a:solidFill>
                <a:effectLst>
                  <a:outerShdw blurRad="63500" sx="102000" sy="102000" algn="ctr" rotWithShape="0">
                    <a:prstClr val="black">
                      <a:alpha val="40000"/>
                    </a:prstClr>
                  </a:outerShdw>
                </a:effectLst>
              </a:rPr>
              <a:t>Choreograf</a:t>
            </a:r>
          </a:p>
          <a:p>
            <a:r>
              <a:rPr lang="pl-PL" b="1" dirty="0">
                <a:effectLst>
                  <a:outerShdw blurRad="63500" sx="102000" sy="102000" algn="ctr" rotWithShape="0">
                    <a:prstClr val="black">
                      <a:alpha val="40000"/>
                    </a:prstClr>
                  </a:outerShdw>
                </a:effectLst>
              </a:rPr>
              <a:t>Do zadań choreografa należy tworzenie ogólnej koncepcji układu tanecznego do utworu lub specjalnie skomponowanej muzyki. Choreograf ma najważniejszą rolę do spełnienia w balecie, ale odpowiada także za każdy ruch sceniczny w innych formach – operze czy operetce. To z jednej strony osoba z ogromną wiedzą na temat techniki tańca, z drugiej – artysta, odpowiedzialny za ogólny obraz, który ilustruje spektakl. </a:t>
            </a:r>
          </a:p>
        </p:txBody>
      </p:sp>
      <p:grpSp>
        <p:nvGrpSpPr>
          <p:cNvPr id="19" name="Group 18">
            <a:extLst>
              <a:ext uri="{FF2B5EF4-FFF2-40B4-BE49-F238E27FC236}">
                <a16:creationId xmlns="" xmlns:a16="http://schemas.microsoft.com/office/drawing/2014/main" id="{7B3D834C-C993-4B47-90BF-AEC204B8F013}"/>
              </a:ext>
            </a:extLst>
          </p:cNvPr>
          <p:cNvGrpSpPr/>
          <p:nvPr/>
        </p:nvGrpSpPr>
        <p:grpSpPr>
          <a:xfrm>
            <a:off x="8084710" y="5926423"/>
            <a:ext cx="3405756" cy="523220"/>
            <a:chOff x="6401001" y="5840711"/>
            <a:chExt cx="3405756" cy="523220"/>
          </a:xfrm>
        </p:grpSpPr>
        <p:grpSp>
          <p:nvGrpSpPr>
            <p:cNvPr id="15" name="Group 14">
              <a:extLst>
                <a:ext uri="{FF2B5EF4-FFF2-40B4-BE49-F238E27FC236}">
                  <a16:creationId xmlns="" xmlns:a16="http://schemas.microsoft.com/office/drawing/2014/main"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 xmlns:a16="http://schemas.microsoft.com/office/drawing/2014/main"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3"/>
                <a:extLst>
                  <a:ext uri="{FF2B5EF4-FFF2-40B4-BE49-F238E27FC236}">
                    <a16:creationId xmlns="" xmlns:a16="http://schemas.microsoft.com/office/drawing/2014/main"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 xmlns:a16="http://schemas.microsoft.com/office/drawing/2014/main" id="{D14FB60F-26A7-0143-9BAD-9F61CBFA28AE}"/>
                </a:ext>
              </a:extLst>
            </p:cNvPr>
            <p:cNvSpPr txBox="1"/>
            <p:nvPr/>
          </p:nvSpPr>
          <p:spPr>
            <a:xfrm>
              <a:off x="6401001" y="5840711"/>
              <a:ext cx="2904478" cy="523220"/>
            </a:xfrm>
            <a:prstGeom prst="rect">
              <a:avLst/>
            </a:prstGeom>
            <a:noFill/>
          </p:spPr>
          <p:txBody>
            <a:bodyPr wrap="square" rtlCol="0" anchor="ctr">
              <a:spAutoFit/>
            </a:bodyPr>
            <a:lstStyle/>
            <a:p>
              <a:pPr algn="r"/>
              <a:r>
                <a:rPr lang="pl-PL" sz="1200" b="1" dirty="0"/>
                <a:t>Aleksandra Piotrowska-Zaręba</a:t>
              </a:r>
            </a:p>
            <a:p>
              <a:pPr algn="r"/>
              <a:r>
                <a:rPr lang="pl-PL" sz="800" dirty="0"/>
                <a:t>Solistka i zastępca kierownika Baletu Opery Śląskiej</a:t>
              </a:r>
            </a:p>
            <a:p>
              <a:pPr algn="r"/>
              <a:r>
                <a:rPr lang="pl-PL" sz="800" dirty="0"/>
                <a:t>6 minut</a:t>
              </a:r>
            </a:p>
          </p:txBody>
        </p:sp>
      </p:grpSp>
    </p:spTree>
    <p:extLst>
      <p:ext uri="{BB962C8B-B14F-4D97-AF65-F5344CB8AC3E}">
        <p14:creationId xmlns:p14="http://schemas.microsoft.com/office/powerpoint/2010/main" val="2838092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45333" y="814354"/>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FDF17290-5826-7B46-9B0E-D450B80CFDF8}"/>
              </a:ext>
            </a:extLst>
          </p:cNvPr>
          <p:cNvSpPr txBox="1"/>
          <p:nvPr/>
        </p:nvSpPr>
        <p:spPr>
          <a:xfrm>
            <a:off x="511087" y="5138057"/>
            <a:ext cx="130837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Scena</a:t>
            </a:r>
          </a:p>
        </p:txBody>
      </p:sp>
      <p:sp>
        <p:nvSpPr>
          <p:cNvPr id="10" name="TextBox 9">
            <a:extLst>
              <a:ext uri="{FF2B5EF4-FFF2-40B4-BE49-F238E27FC236}">
                <a16:creationId xmlns="" xmlns:a16="http://schemas.microsoft.com/office/drawing/2014/main" id="{F2A84214-F95F-8A4A-A431-1AA582AAB1B9}"/>
              </a:ext>
            </a:extLst>
          </p:cNvPr>
          <p:cNvSpPr txBox="1"/>
          <p:nvPr/>
        </p:nvSpPr>
        <p:spPr>
          <a:xfrm>
            <a:off x="1886064" y="47498"/>
            <a:ext cx="1420582"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kulisy</a:t>
            </a:r>
          </a:p>
        </p:txBody>
      </p:sp>
      <p:sp>
        <p:nvSpPr>
          <p:cNvPr id="16" name="TextBox 15">
            <a:extLst>
              <a:ext uri="{FF2B5EF4-FFF2-40B4-BE49-F238E27FC236}">
                <a16:creationId xmlns="" xmlns:a16="http://schemas.microsoft.com/office/drawing/2014/main" id="{493EFA74-10B6-8145-AAD7-A3EBFD86E90B}"/>
              </a:ext>
            </a:extLst>
          </p:cNvPr>
          <p:cNvSpPr txBox="1"/>
          <p:nvPr/>
        </p:nvSpPr>
        <p:spPr>
          <a:xfrm>
            <a:off x="10500083" y="1342148"/>
            <a:ext cx="914033"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chór</a:t>
            </a:r>
          </a:p>
        </p:txBody>
      </p:sp>
      <p:sp>
        <p:nvSpPr>
          <p:cNvPr id="20" name="TextBox 19">
            <a:extLst>
              <a:ext uri="{FF2B5EF4-FFF2-40B4-BE49-F238E27FC236}">
                <a16:creationId xmlns="" xmlns:a16="http://schemas.microsoft.com/office/drawing/2014/main" id="{1FDF6917-A225-604E-9E16-6B8A650C6E3E}"/>
              </a:ext>
            </a:extLst>
          </p:cNvPr>
          <p:cNvSpPr txBox="1"/>
          <p:nvPr/>
        </p:nvSpPr>
        <p:spPr>
          <a:xfrm>
            <a:off x="8715235" y="6215140"/>
            <a:ext cx="200728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orkiestron</a:t>
            </a:r>
          </a:p>
        </p:txBody>
      </p:sp>
      <p:sp>
        <p:nvSpPr>
          <p:cNvPr id="22" name="TextBox 21">
            <a:extLst>
              <a:ext uri="{FF2B5EF4-FFF2-40B4-BE49-F238E27FC236}">
                <a16:creationId xmlns="" xmlns:a16="http://schemas.microsoft.com/office/drawing/2014/main" id="{160764B6-627A-F945-87B2-C9C157AAF886}"/>
              </a:ext>
            </a:extLst>
          </p:cNvPr>
          <p:cNvSpPr txBox="1"/>
          <p:nvPr/>
        </p:nvSpPr>
        <p:spPr>
          <a:xfrm>
            <a:off x="2193335" y="6099266"/>
            <a:ext cx="1941557"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dyrygent</a:t>
            </a:r>
          </a:p>
        </p:txBody>
      </p:sp>
      <p:sp>
        <p:nvSpPr>
          <p:cNvPr id="25" name="TextBox 24">
            <a:extLst>
              <a:ext uri="{FF2B5EF4-FFF2-40B4-BE49-F238E27FC236}">
                <a16:creationId xmlns="" xmlns:a16="http://schemas.microsoft.com/office/drawing/2014/main" id="{ED7D92BB-3414-7447-9873-1FAD6E3702A1}"/>
              </a:ext>
            </a:extLst>
          </p:cNvPr>
          <p:cNvSpPr txBox="1"/>
          <p:nvPr/>
        </p:nvSpPr>
        <p:spPr>
          <a:xfrm>
            <a:off x="209901" y="1518720"/>
            <a:ext cx="1029449"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balet</a:t>
            </a:r>
          </a:p>
        </p:txBody>
      </p:sp>
      <p:sp>
        <p:nvSpPr>
          <p:cNvPr id="27" name="TextBox 26">
            <a:extLst>
              <a:ext uri="{FF2B5EF4-FFF2-40B4-BE49-F238E27FC236}">
                <a16:creationId xmlns="" xmlns:a16="http://schemas.microsoft.com/office/drawing/2014/main" id="{B87C6D21-47B5-A84B-ABBD-31926A6D8567}"/>
              </a:ext>
            </a:extLst>
          </p:cNvPr>
          <p:cNvSpPr txBox="1"/>
          <p:nvPr/>
        </p:nvSpPr>
        <p:spPr>
          <a:xfrm>
            <a:off x="5163184" y="6154057"/>
            <a:ext cx="1311578"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soliści</a:t>
            </a:r>
          </a:p>
        </p:txBody>
      </p:sp>
      <p:sp>
        <p:nvSpPr>
          <p:cNvPr id="3" name="Strzałka w dół 2"/>
          <p:cNvSpPr/>
          <p:nvPr/>
        </p:nvSpPr>
        <p:spPr>
          <a:xfrm rot="18925520">
            <a:off x="3945673" y="90508"/>
            <a:ext cx="309023" cy="235907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trzałka w dół 3"/>
          <p:cNvSpPr/>
          <p:nvPr/>
        </p:nvSpPr>
        <p:spPr>
          <a:xfrm rot="18079888">
            <a:off x="2940034" y="589171"/>
            <a:ext cx="307382" cy="4015491"/>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Strzałka w dół 4"/>
          <p:cNvSpPr/>
          <p:nvPr/>
        </p:nvSpPr>
        <p:spPr>
          <a:xfrm rot="15809474">
            <a:off x="2651326" y="3331097"/>
            <a:ext cx="358101" cy="3011393"/>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trzałka w dół 5"/>
          <p:cNvSpPr/>
          <p:nvPr/>
        </p:nvSpPr>
        <p:spPr>
          <a:xfrm rot="15284111">
            <a:off x="4308651" y="4520110"/>
            <a:ext cx="317600" cy="214403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Strzałka w dół 6"/>
          <p:cNvSpPr/>
          <p:nvPr/>
        </p:nvSpPr>
        <p:spPr>
          <a:xfrm rot="10212922">
            <a:off x="6219735" y="4615339"/>
            <a:ext cx="330575" cy="141724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Strzałka w dół 7"/>
          <p:cNvSpPr/>
          <p:nvPr/>
        </p:nvSpPr>
        <p:spPr>
          <a:xfrm rot="6769690">
            <a:off x="8068231" y="4436709"/>
            <a:ext cx="276508" cy="229099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Strzałka w dół 8"/>
          <p:cNvSpPr/>
          <p:nvPr/>
        </p:nvSpPr>
        <p:spPr>
          <a:xfrm rot="3594971">
            <a:off x="8721347" y="960661"/>
            <a:ext cx="354270" cy="3316991"/>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296035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 xmlns:a16="http://schemas.microsoft.com/office/drawing/2014/main" id="{B672A148-C1A2-6C4A-BFB5-480EDBFBB6F9}"/>
              </a:ext>
            </a:extLst>
          </p:cNvPr>
          <p:cNvSpPr txBox="1"/>
          <p:nvPr/>
        </p:nvSpPr>
        <p:spPr>
          <a:xfrm>
            <a:off x="469808" y="5764841"/>
            <a:ext cx="4085517"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Kulisy</a:t>
            </a:r>
          </a:p>
        </p:txBody>
      </p:sp>
      <p:sp>
        <p:nvSpPr>
          <p:cNvPr id="13" name="TextBox 12">
            <a:extLst>
              <a:ext uri="{FF2B5EF4-FFF2-40B4-BE49-F238E27FC236}">
                <a16:creationId xmlns="" xmlns:a16="http://schemas.microsoft.com/office/drawing/2014/main" id="{D8410E82-4374-674B-A481-FA29A3C0D5E2}"/>
              </a:ext>
            </a:extLst>
          </p:cNvPr>
          <p:cNvSpPr txBox="1"/>
          <p:nvPr/>
        </p:nvSpPr>
        <p:spPr>
          <a:xfrm>
            <a:off x="6612431" y="1110397"/>
            <a:ext cx="5233635" cy="4801314"/>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Miejsce za sceną, gdzie trwają przygotowania aktorów i dekoracji. Zazwyczaj oddzielona od widowni kotarą wisząca z góry bądź po bokach sceny, w celu ukrycia elementów technicznych.</a:t>
            </a:r>
          </a:p>
          <a:p>
            <a:endParaRPr lang="pl-PL" b="1" dirty="0">
              <a:effectLst>
                <a:outerShdw blurRad="63500" sx="102000" sy="102000" algn="ctr" rotWithShape="0">
                  <a:prstClr val="black">
                    <a:alpha val="40000"/>
                  </a:prstClr>
                </a:outerShdw>
              </a:effectLst>
            </a:endParaRPr>
          </a:p>
          <a:p>
            <a:r>
              <a:rPr lang="pl-PL" b="1" dirty="0">
                <a:effectLst>
                  <a:outerShdw blurRad="63500" sx="102000" sy="102000" algn="ctr" rotWithShape="0">
                    <a:prstClr val="black">
                      <a:alpha val="40000"/>
                    </a:prstClr>
                  </a:outerShdw>
                </a:effectLst>
              </a:rPr>
              <a:t>Elementy kurtyny:</a:t>
            </a:r>
          </a:p>
          <a:p>
            <a:pPr marL="285750" indent="-285750">
              <a:buFont typeface="Arial" panose="020B0604020202020204" pitchFamily="34" charset="0"/>
              <a:buChar char="•"/>
            </a:pPr>
            <a:r>
              <a:rPr lang="pl-PL" b="1" dirty="0"/>
              <a:t>Prospekt</a:t>
            </a:r>
            <a:r>
              <a:rPr lang="pl-PL" dirty="0"/>
              <a:t> wyznacza perspektywę sceny, buduje w jej głębi elementy dekoracji.</a:t>
            </a:r>
          </a:p>
          <a:p>
            <a:pPr marL="285750" indent="-285750">
              <a:buFont typeface="Arial" panose="020B0604020202020204" pitchFamily="34" charset="0"/>
              <a:buChar char="•"/>
            </a:pPr>
            <a:r>
              <a:rPr lang="pl-PL" b="1" dirty="0"/>
              <a:t>Paludament</a:t>
            </a:r>
            <a:r>
              <a:rPr lang="pl-PL" dirty="0"/>
              <a:t> maskuje nadscenie, tworzy sklepienie sceny.</a:t>
            </a:r>
          </a:p>
          <a:p>
            <a:pPr marL="285750" indent="-285750">
              <a:buFont typeface="Arial" panose="020B0604020202020204" pitchFamily="34" charset="0"/>
              <a:buChar char="•"/>
            </a:pPr>
            <a:r>
              <a:rPr lang="pl-PL" b="1" dirty="0"/>
              <a:t>Kotara </a:t>
            </a:r>
            <a:r>
              <a:rPr lang="pl-PL" dirty="0"/>
              <a:t>wyznacza boczną granicę sceny.</a:t>
            </a:r>
          </a:p>
          <a:p>
            <a:pPr marL="285750" indent="-285750">
              <a:buFont typeface="Arial" panose="020B0604020202020204" pitchFamily="34" charset="0"/>
              <a:buChar char="•"/>
            </a:pPr>
            <a:r>
              <a:rPr lang="pl-PL" b="1" dirty="0"/>
              <a:t>Kurtyna sceniczna </a:t>
            </a:r>
            <a:r>
              <a:rPr lang="pl-PL" dirty="0"/>
              <a:t>(zasadnicza lub prosceniowa) zamyka ramę sceny, odgradza scenę od widowni.</a:t>
            </a:r>
          </a:p>
          <a:p>
            <a:endParaRPr lang="pl-PL" b="1" dirty="0">
              <a:effectLst>
                <a:outerShdw blurRad="63500" sx="102000" sy="102000" algn="ctr" rotWithShape="0">
                  <a:prstClr val="black">
                    <a:alpha val="40000"/>
                  </a:prstClr>
                </a:outerShdw>
              </a:effectLst>
            </a:endParaRPr>
          </a:p>
          <a:p>
            <a:r>
              <a:rPr lang="pl-PL" dirty="0"/>
              <a:t>Poza artystami, za kulisami pracują również reżyser, asystent reżysera, inspicjent, sufler oraz dział techniczny.</a:t>
            </a:r>
          </a:p>
        </p:txBody>
      </p:sp>
      <p:grpSp>
        <p:nvGrpSpPr>
          <p:cNvPr id="19" name="Group 18">
            <a:extLst>
              <a:ext uri="{FF2B5EF4-FFF2-40B4-BE49-F238E27FC236}">
                <a16:creationId xmlns="" xmlns:a16="http://schemas.microsoft.com/office/drawing/2014/main" id="{7B3D834C-C993-4B47-90BF-AEC204B8F013}"/>
              </a:ext>
            </a:extLst>
          </p:cNvPr>
          <p:cNvGrpSpPr/>
          <p:nvPr/>
        </p:nvGrpSpPr>
        <p:grpSpPr>
          <a:xfrm>
            <a:off x="8084710" y="5926423"/>
            <a:ext cx="3405756" cy="523220"/>
            <a:chOff x="6401001" y="5840711"/>
            <a:chExt cx="3405756" cy="523220"/>
          </a:xfrm>
        </p:grpSpPr>
        <p:grpSp>
          <p:nvGrpSpPr>
            <p:cNvPr id="15" name="Group 14">
              <a:extLst>
                <a:ext uri="{FF2B5EF4-FFF2-40B4-BE49-F238E27FC236}">
                  <a16:creationId xmlns="" xmlns:a16="http://schemas.microsoft.com/office/drawing/2014/main"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 xmlns:a16="http://schemas.microsoft.com/office/drawing/2014/main"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2"/>
                <a:extLst>
                  <a:ext uri="{FF2B5EF4-FFF2-40B4-BE49-F238E27FC236}">
                    <a16:creationId xmlns="" xmlns:a16="http://schemas.microsoft.com/office/drawing/2014/main"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 xmlns:a16="http://schemas.microsoft.com/office/drawing/2014/main" id="{D14FB60F-26A7-0143-9BAD-9F61CBFA28AE}"/>
                </a:ext>
              </a:extLst>
            </p:cNvPr>
            <p:cNvSpPr txBox="1"/>
            <p:nvPr/>
          </p:nvSpPr>
          <p:spPr>
            <a:xfrm>
              <a:off x="6401001" y="5840711"/>
              <a:ext cx="2904478" cy="523220"/>
            </a:xfrm>
            <a:prstGeom prst="rect">
              <a:avLst/>
            </a:prstGeom>
            <a:noFill/>
          </p:spPr>
          <p:txBody>
            <a:bodyPr wrap="square" rtlCol="0" anchor="ctr">
              <a:spAutoFit/>
            </a:bodyPr>
            <a:lstStyle/>
            <a:p>
              <a:pPr algn="r"/>
              <a:r>
                <a:rPr lang="pl-PL" sz="1200" b="1" dirty="0"/>
                <a:t>Darek Albrycht</a:t>
              </a:r>
            </a:p>
            <a:p>
              <a:pPr algn="r"/>
              <a:r>
                <a:rPr lang="pl-PL" sz="800" dirty="0"/>
                <a:t>Oprawa świetlna, dźwięk i efekty specjalne w Operze Śląskiej</a:t>
              </a:r>
            </a:p>
            <a:p>
              <a:pPr algn="r"/>
              <a:r>
                <a:rPr lang="pl-PL" sz="800" dirty="0"/>
                <a:t>6 minut 53 sekundy</a:t>
              </a:r>
            </a:p>
          </p:txBody>
        </p:sp>
      </p:grpSp>
      <p:sp>
        <p:nvSpPr>
          <p:cNvPr id="14" name="TextBox 13">
            <a:extLst>
              <a:ext uri="{FF2B5EF4-FFF2-40B4-BE49-F238E27FC236}">
                <a16:creationId xmlns="" xmlns:a16="http://schemas.microsoft.com/office/drawing/2014/main" id="{14796F43-FE0A-4041-9260-DDE46450155A}"/>
              </a:ext>
            </a:extLst>
          </p:cNvPr>
          <p:cNvSpPr txBox="1"/>
          <p:nvPr/>
        </p:nvSpPr>
        <p:spPr>
          <a:xfrm>
            <a:off x="4755883" y="6595838"/>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2388594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86064" y="795885"/>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FDF17290-5826-7B46-9B0E-D450B80CFDF8}"/>
              </a:ext>
            </a:extLst>
          </p:cNvPr>
          <p:cNvSpPr txBox="1"/>
          <p:nvPr/>
        </p:nvSpPr>
        <p:spPr>
          <a:xfrm>
            <a:off x="511087" y="5138057"/>
            <a:ext cx="130837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Scena</a:t>
            </a:r>
          </a:p>
        </p:txBody>
      </p:sp>
      <p:sp>
        <p:nvSpPr>
          <p:cNvPr id="10" name="TextBox 9">
            <a:extLst>
              <a:ext uri="{FF2B5EF4-FFF2-40B4-BE49-F238E27FC236}">
                <a16:creationId xmlns="" xmlns:a16="http://schemas.microsoft.com/office/drawing/2014/main" id="{F2A84214-F95F-8A4A-A431-1AA582AAB1B9}"/>
              </a:ext>
            </a:extLst>
          </p:cNvPr>
          <p:cNvSpPr txBox="1"/>
          <p:nvPr/>
        </p:nvSpPr>
        <p:spPr>
          <a:xfrm>
            <a:off x="1886064" y="47498"/>
            <a:ext cx="1420582"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kulisy</a:t>
            </a:r>
          </a:p>
        </p:txBody>
      </p:sp>
      <p:sp>
        <p:nvSpPr>
          <p:cNvPr id="14" name="TextBox 13">
            <a:extLst>
              <a:ext uri="{FF2B5EF4-FFF2-40B4-BE49-F238E27FC236}">
                <a16:creationId xmlns="" xmlns:a16="http://schemas.microsoft.com/office/drawing/2014/main" id="{7179E5D5-E067-634C-BCF3-15748C533A49}"/>
              </a:ext>
            </a:extLst>
          </p:cNvPr>
          <p:cNvSpPr txBox="1"/>
          <p:nvPr/>
        </p:nvSpPr>
        <p:spPr>
          <a:xfrm>
            <a:off x="6599153" y="47498"/>
            <a:ext cx="2286203"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scenografia</a:t>
            </a:r>
          </a:p>
        </p:txBody>
      </p:sp>
      <p:sp>
        <p:nvSpPr>
          <p:cNvPr id="16" name="TextBox 15">
            <a:extLst>
              <a:ext uri="{FF2B5EF4-FFF2-40B4-BE49-F238E27FC236}">
                <a16:creationId xmlns="" xmlns:a16="http://schemas.microsoft.com/office/drawing/2014/main" id="{493EFA74-10B6-8145-AAD7-A3EBFD86E90B}"/>
              </a:ext>
            </a:extLst>
          </p:cNvPr>
          <p:cNvSpPr txBox="1"/>
          <p:nvPr/>
        </p:nvSpPr>
        <p:spPr>
          <a:xfrm>
            <a:off x="10500083" y="1342148"/>
            <a:ext cx="914033"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chór</a:t>
            </a:r>
          </a:p>
        </p:txBody>
      </p:sp>
      <p:sp>
        <p:nvSpPr>
          <p:cNvPr id="20" name="TextBox 19">
            <a:extLst>
              <a:ext uri="{FF2B5EF4-FFF2-40B4-BE49-F238E27FC236}">
                <a16:creationId xmlns="" xmlns:a16="http://schemas.microsoft.com/office/drawing/2014/main" id="{1FDF6917-A225-604E-9E16-6B8A650C6E3E}"/>
              </a:ext>
            </a:extLst>
          </p:cNvPr>
          <p:cNvSpPr txBox="1"/>
          <p:nvPr/>
        </p:nvSpPr>
        <p:spPr>
          <a:xfrm>
            <a:off x="8715235" y="6215140"/>
            <a:ext cx="200728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orkiestron</a:t>
            </a:r>
          </a:p>
        </p:txBody>
      </p:sp>
      <p:sp>
        <p:nvSpPr>
          <p:cNvPr id="22" name="TextBox 21">
            <a:extLst>
              <a:ext uri="{FF2B5EF4-FFF2-40B4-BE49-F238E27FC236}">
                <a16:creationId xmlns="" xmlns:a16="http://schemas.microsoft.com/office/drawing/2014/main" id="{160764B6-627A-F945-87B2-C9C157AAF886}"/>
              </a:ext>
            </a:extLst>
          </p:cNvPr>
          <p:cNvSpPr txBox="1"/>
          <p:nvPr/>
        </p:nvSpPr>
        <p:spPr>
          <a:xfrm>
            <a:off x="2193335" y="6099266"/>
            <a:ext cx="1941557"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dyrygent</a:t>
            </a:r>
          </a:p>
        </p:txBody>
      </p:sp>
      <p:sp>
        <p:nvSpPr>
          <p:cNvPr id="25" name="TextBox 24">
            <a:extLst>
              <a:ext uri="{FF2B5EF4-FFF2-40B4-BE49-F238E27FC236}">
                <a16:creationId xmlns="" xmlns:a16="http://schemas.microsoft.com/office/drawing/2014/main" id="{ED7D92BB-3414-7447-9873-1FAD6E3702A1}"/>
              </a:ext>
            </a:extLst>
          </p:cNvPr>
          <p:cNvSpPr txBox="1"/>
          <p:nvPr/>
        </p:nvSpPr>
        <p:spPr>
          <a:xfrm>
            <a:off x="209901" y="1518720"/>
            <a:ext cx="1029449"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balet</a:t>
            </a:r>
          </a:p>
        </p:txBody>
      </p:sp>
      <p:sp>
        <p:nvSpPr>
          <p:cNvPr id="27" name="TextBox 26">
            <a:extLst>
              <a:ext uri="{FF2B5EF4-FFF2-40B4-BE49-F238E27FC236}">
                <a16:creationId xmlns="" xmlns:a16="http://schemas.microsoft.com/office/drawing/2014/main" id="{B87C6D21-47B5-A84B-ABBD-31926A6D8567}"/>
              </a:ext>
            </a:extLst>
          </p:cNvPr>
          <p:cNvSpPr txBox="1"/>
          <p:nvPr/>
        </p:nvSpPr>
        <p:spPr>
          <a:xfrm>
            <a:off x="5163184" y="6154057"/>
            <a:ext cx="1311578"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soliści</a:t>
            </a:r>
          </a:p>
        </p:txBody>
      </p:sp>
      <p:sp>
        <p:nvSpPr>
          <p:cNvPr id="3" name="Strzałka w dół 2"/>
          <p:cNvSpPr/>
          <p:nvPr/>
        </p:nvSpPr>
        <p:spPr>
          <a:xfrm rot="1752037">
            <a:off x="6758845" y="608375"/>
            <a:ext cx="242316" cy="205232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trzałka w dół 3"/>
          <p:cNvSpPr/>
          <p:nvPr/>
        </p:nvSpPr>
        <p:spPr>
          <a:xfrm rot="19218658">
            <a:off x="3897311" y="173441"/>
            <a:ext cx="297217" cy="2403465"/>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Strzałka w dół 4"/>
          <p:cNvSpPr/>
          <p:nvPr/>
        </p:nvSpPr>
        <p:spPr>
          <a:xfrm rot="4010779">
            <a:off x="8864248" y="1078596"/>
            <a:ext cx="275898" cy="3140221"/>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trzałka w dół 5"/>
          <p:cNvSpPr/>
          <p:nvPr/>
        </p:nvSpPr>
        <p:spPr>
          <a:xfrm rot="17922476">
            <a:off x="3191151" y="702654"/>
            <a:ext cx="274001" cy="3603259"/>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Strzałka w dół 6"/>
          <p:cNvSpPr/>
          <p:nvPr/>
        </p:nvSpPr>
        <p:spPr>
          <a:xfrm rot="15376255">
            <a:off x="2997507" y="2874877"/>
            <a:ext cx="299961" cy="3630591"/>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Strzałka w dół 7"/>
          <p:cNvSpPr/>
          <p:nvPr/>
        </p:nvSpPr>
        <p:spPr>
          <a:xfrm rot="14922320">
            <a:off x="4647458" y="4420719"/>
            <a:ext cx="246085" cy="2249799"/>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Strzałka w dół 8"/>
          <p:cNvSpPr/>
          <p:nvPr/>
        </p:nvSpPr>
        <p:spPr>
          <a:xfrm rot="10159286">
            <a:off x="6103701" y="4301722"/>
            <a:ext cx="268722" cy="18804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7" name="Strzałka w dół 16"/>
          <p:cNvSpPr/>
          <p:nvPr/>
        </p:nvSpPr>
        <p:spPr>
          <a:xfrm rot="7065083">
            <a:off x="7771962" y="4724761"/>
            <a:ext cx="233856" cy="1886199"/>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199757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FD579A26-4A38-8444-A334-ACF0E44E27C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9124573" cy="6858000"/>
          </a:xfrm>
          <a:prstGeom prst="rect">
            <a:avLst/>
          </a:prstGeom>
        </p:spPr>
      </p:pic>
      <p:sp>
        <p:nvSpPr>
          <p:cNvPr id="7" name="Rectangle 6">
            <a:extLst>
              <a:ext uri="{FF2B5EF4-FFF2-40B4-BE49-F238E27FC236}">
                <a16:creationId xmlns="" xmlns:a16="http://schemas.microsoft.com/office/drawing/2014/main"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 xmlns:a16="http://schemas.microsoft.com/office/drawing/2014/main" id="{B672A148-C1A2-6C4A-BFB5-480EDBFBB6F9}"/>
              </a:ext>
            </a:extLst>
          </p:cNvPr>
          <p:cNvSpPr txBox="1"/>
          <p:nvPr/>
        </p:nvSpPr>
        <p:spPr>
          <a:xfrm>
            <a:off x="469808" y="5764841"/>
            <a:ext cx="4085517"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Scenografia</a:t>
            </a:r>
          </a:p>
        </p:txBody>
      </p:sp>
      <p:sp>
        <p:nvSpPr>
          <p:cNvPr id="13" name="TextBox 12">
            <a:extLst>
              <a:ext uri="{FF2B5EF4-FFF2-40B4-BE49-F238E27FC236}">
                <a16:creationId xmlns="" xmlns:a16="http://schemas.microsoft.com/office/drawing/2014/main" id="{D8410E82-4374-674B-A481-FA29A3C0D5E2}"/>
              </a:ext>
            </a:extLst>
          </p:cNvPr>
          <p:cNvSpPr txBox="1"/>
          <p:nvPr/>
        </p:nvSpPr>
        <p:spPr>
          <a:xfrm>
            <a:off x="6835951" y="1164336"/>
            <a:ext cx="5233635" cy="4801314"/>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Plastyczna oprawa </a:t>
            </a:r>
            <a:r>
              <a:rPr lang="pl-PL" b="1" dirty="0" smtClean="0">
                <a:effectLst>
                  <a:outerShdw blurRad="63500" sx="102000" sy="102000" algn="ctr" rotWithShape="0">
                    <a:prstClr val="black">
                      <a:alpha val="40000"/>
                    </a:prstClr>
                  </a:outerShdw>
                </a:effectLst>
              </a:rPr>
              <a:t>spektaklu. </a:t>
            </a:r>
            <a:r>
              <a:rPr lang="pl-PL" b="1" dirty="0">
                <a:effectLst>
                  <a:outerShdw blurRad="63500" sx="102000" sy="102000" algn="ctr" rotWithShape="0">
                    <a:prstClr val="black">
                      <a:alpha val="40000"/>
                    </a:prstClr>
                  </a:outerShdw>
                </a:effectLst>
              </a:rPr>
              <a:t>Składa się z dekoracji, kostiumów, rekwizytów, charakteryzacji postaci i oświetlenia. Najczęściej stanowi ją zabudowa sceny, składająca się ze zmiennych elementów malarskich, architektonicznych i świetlnych. </a:t>
            </a:r>
          </a:p>
          <a:p>
            <a:endParaRPr lang="pl-PL" b="1" dirty="0">
              <a:effectLst>
                <a:outerShdw blurRad="63500" sx="102000" sy="102000" algn="ctr" rotWithShape="0">
                  <a:prstClr val="black">
                    <a:alpha val="40000"/>
                  </a:prstClr>
                </a:outerShdw>
              </a:effectLst>
            </a:endParaRPr>
          </a:p>
          <a:p>
            <a:r>
              <a:rPr lang="pl-PL" b="1" dirty="0">
                <a:effectLst>
                  <a:outerShdw blurRad="63500" sx="102000" sy="102000" algn="ctr" rotWithShape="0">
                    <a:prstClr val="black">
                      <a:alpha val="40000"/>
                    </a:prstClr>
                  </a:outerShdw>
                </a:effectLst>
              </a:rPr>
              <a:t>Nad opracowaniem scenografii pracują:</a:t>
            </a:r>
          </a:p>
          <a:p>
            <a:pPr marL="285750" indent="-285750">
              <a:buFont typeface="Arial" panose="020B0604020202020204" pitchFamily="34" charset="0"/>
              <a:buChar char="•"/>
            </a:pPr>
            <a:r>
              <a:rPr lang="pl-PL" b="1" dirty="0"/>
              <a:t>Scenograf</a:t>
            </a:r>
            <a:r>
              <a:rPr lang="pl-PL" dirty="0"/>
              <a:t>, który odpowiada za oprawę plastyczną spektaklu, określa jak ma wyglądać oświetlenia, dekoracje, rekwizyty i kostiumy.</a:t>
            </a:r>
          </a:p>
          <a:p>
            <a:pPr marL="285750" indent="-285750">
              <a:buFont typeface="Arial" panose="020B0604020202020204" pitchFamily="34" charset="0"/>
              <a:buChar char="•"/>
            </a:pPr>
            <a:r>
              <a:rPr lang="pl-PL" b="1" dirty="0"/>
              <a:t>Pracownia krawiecka</a:t>
            </a:r>
            <a:r>
              <a:rPr lang="pl-PL" dirty="0"/>
              <a:t>, gdzie powstają kostiumy do spektakli operowych, operetkowych i baletowych.</a:t>
            </a:r>
          </a:p>
          <a:p>
            <a:pPr marL="285750" indent="-285750">
              <a:buFont typeface="Arial" panose="020B0604020202020204" pitchFamily="34" charset="0"/>
              <a:buChar char="•"/>
            </a:pPr>
            <a:r>
              <a:rPr lang="pl-PL" b="1" dirty="0" err="1"/>
              <a:t>Kostiumograf</a:t>
            </a:r>
            <a:r>
              <a:rPr lang="pl-PL" b="1" dirty="0"/>
              <a:t> </a:t>
            </a:r>
            <a:r>
              <a:rPr lang="pl-PL" dirty="0"/>
              <a:t>zajmujący się opracowywaniem koncepcji plastycznej kostiumów, fryzur oraz rekwizytów dla artystów.</a:t>
            </a:r>
          </a:p>
          <a:p>
            <a:pPr marL="285750" indent="-285750">
              <a:buFont typeface="Arial" panose="020B0604020202020204" pitchFamily="34" charset="0"/>
              <a:buChar char="•"/>
            </a:pPr>
            <a:r>
              <a:rPr lang="pl-PL" b="1" dirty="0"/>
              <a:t>Reżyser światła </a:t>
            </a:r>
            <a:r>
              <a:rPr lang="pl-PL" dirty="0"/>
              <a:t>odpowiadający za klimat spektaklu.</a:t>
            </a:r>
          </a:p>
        </p:txBody>
      </p:sp>
      <p:grpSp>
        <p:nvGrpSpPr>
          <p:cNvPr id="19" name="Group 18">
            <a:extLst>
              <a:ext uri="{FF2B5EF4-FFF2-40B4-BE49-F238E27FC236}">
                <a16:creationId xmlns="" xmlns:a16="http://schemas.microsoft.com/office/drawing/2014/main" id="{7B3D834C-C993-4B47-90BF-AEC204B8F013}"/>
              </a:ext>
            </a:extLst>
          </p:cNvPr>
          <p:cNvGrpSpPr/>
          <p:nvPr/>
        </p:nvGrpSpPr>
        <p:grpSpPr>
          <a:xfrm>
            <a:off x="8084710" y="5926423"/>
            <a:ext cx="3405756" cy="523220"/>
            <a:chOff x="6401001" y="5840711"/>
            <a:chExt cx="3405756" cy="523220"/>
          </a:xfrm>
        </p:grpSpPr>
        <p:grpSp>
          <p:nvGrpSpPr>
            <p:cNvPr id="15" name="Group 14">
              <a:extLst>
                <a:ext uri="{FF2B5EF4-FFF2-40B4-BE49-F238E27FC236}">
                  <a16:creationId xmlns="" xmlns:a16="http://schemas.microsoft.com/office/drawing/2014/main" id="{1A522A78-6F36-5544-A02A-0CAA134EA3AC}"/>
                </a:ext>
              </a:extLst>
            </p:cNvPr>
            <p:cNvGrpSpPr/>
            <p:nvPr/>
          </p:nvGrpSpPr>
          <p:grpSpPr>
            <a:xfrm>
              <a:off x="9377379" y="5879938"/>
              <a:ext cx="429378" cy="429378"/>
              <a:chOff x="8873648" y="289679"/>
              <a:chExt cx="999800" cy="999800"/>
            </a:xfrm>
          </p:grpSpPr>
          <p:sp>
            <p:nvSpPr>
              <p:cNvPr id="8" name="Oval 7">
                <a:extLst>
                  <a:ext uri="{FF2B5EF4-FFF2-40B4-BE49-F238E27FC236}">
                    <a16:creationId xmlns="" xmlns:a16="http://schemas.microsoft.com/office/drawing/2014/main" id="{91D405A1-797F-DA40-A8A6-E4A311137D51}"/>
                  </a:ext>
                </a:extLst>
              </p:cNvPr>
              <p:cNvSpPr/>
              <p:nvPr/>
            </p:nvSpPr>
            <p:spPr>
              <a:xfrm>
                <a:off x="8873648" y="289679"/>
                <a:ext cx="999800" cy="999800"/>
              </a:xfrm>
              <a:prstGeom prst="ellipse">
                <a:avLst/>
              </a:prstGeom>
              <a:solidFill>
                <a:srgbClr val="30303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9" name="Triangle 8">
                <a:hlinkClick r:id="rId3"/>
                <a:extLst>
                  <a:ext uri="{FF2B5EF4-FFF2-40B4-BE49-F238E27FC236}">
                    <a16:creationId xmlns="" xmlns:a16="http://schemas.microsoft.com/office/drawing/2014/main" id="{3E5EAEB8-09B2-D748-AFA8-44D56A28DCA4}"/>
                  </a:ext>
                </a:extLst>
              </p:cNvPr>
              <p:cNvSpPr/>
              <p:nvPr/>
            </p:nvSpPr>
            <p:spPr>
              <a:xfrm rot="5400000">
                <a:off x="9115597" y="519579"/>
                <a:ext cx="675390" cy="540000"/>
              </a:xfrm>
              <a:prstGeom prst="triangle">
                <a:avLst/>
              </a:prstGeom>
              <a:solidFill>
                <a:srgbClr val="CEB6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grpSp>
        <p:sp>
          <p:nvSpPr>
            <p:cNvPr id="18" name="TextBox 17">
              <a:extLst>
                <a:ext uri="{FF2B5EF4-FFF2-40B4-BE49-F238E27FC236}">
                  <a16:creationId xmlns="" xmlns:a16="http://schemas.microsoft.com/office/drawing/2014/main" id="{D14FB60F-26A7-0143-9BAD-9F61CBFA28AE}"/>
                </a:ext>
              </a:extLst>
            </p:cNvPr>
            <p:cNvSpPr txBox="1"/>
            <p:nvPr/>
          </p:nvSpPr>
          <p:spPr>
            <a:xfrm>
              <a:off x="6401001" y="5840711"/>
              <a:ext cx="2904478" cy="523220"/>
            </a:xfrm>
            <a:prstGeom prst="rect">
              <a:avLst/>
            </a:prstGeom>
            <a:noFill/>
          </p:spPr>
          <p:txBody>
            <a:bodyPr wrap="square" rtlCol="0" anchor="ctr">
              <a:spAutoFit/>
            </a:bodyPr>
            <a:lstStyle/>
            <a:p>
              <a:pPr algn="r"/>
              <a:r>
                <a:rPr lang="pl-PL" sz="1200" b="1" dirty="0"/>
                <a:t>Dagmara Walkowicz-</a:t>
              </a:r>
              <a:r>
                <a:rPr lang="pl-PL" sz="1200" b="1" dirty="0" err="1"/>
                <a:t>Goleśny</a:t>
              </a:r>
              <a:endParaRPr lang="pl-PL" sz="1200" b="1" dirty="0"/>
            </a:p>
            <a:p>
              <a:pPr algn="r"/>
              <a:r>
                <a:rPr lang="pl-PL" sz="800" dirty="0"/>
                <a:t>Scenograf w Operze Śląskiej</a:t>
              </a:r>
            </a:p>
            <a:p>
              <a:pPr algn="r"/>
              <a:r>
                <a:rPr lang="pl-PL" sz="800" dirty="0"/>
                <a:t>11 minut 45 sekund</a:t>
              </a:r>
            </a:p>
          </p:txBody>
        </p:sp>
      </p:grpSp>
      <p:sp>
        <p:nvSpPr>
          <p:cNvPr id="11" name="TextBox 10">
            <a:extLst>
              <a:ext uri="{FF2B5EF4-FFF2-40B4-BE49-F238E27FC236}">
                <a16:creationId xmlns="" xmlns:a16="http://schemas.microsoft.com/office/drawing/2014/main" id="{01C44483-40A7-ED44-9069-462ECF13C3A6}"/>
              </a:ext>
            </a:extLst>
          </p:cNvPr>
          <p:cNvSpPr txBox="1"/>
          <p:nvPr/>
        </p:nvSpPr>
        <p:spPr>
          <a:xfrm>
            <a:off x="4755883" y="6595838"/>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88881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 xmlns:a16="http://schemas.microsoft.com/office/drawing/2014/main" id="{485EA7B0-7C89-6345-962F-0A8A9C0919E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86064" y="795885"/>
            <a:ext cx="8419872" cy="5266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FDF17290-5826-7B46-9B0E-D450B80CFDF8}"/>
              </a:ext>
            </a:extLst>
          </p:cNvPr>
          <p:cNvSpPr txBox="1"/>
          <p:nvPr/>
        </p:nvSpPr>
        <p:spPr>
          <a:xfrm>
            <a:off x="511087" y="5138057"/>
            <a:ext cx="130837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Scena</a:t>
            </a:r>
          </a:p>
        </p:txBody>
      </p:sp>
      <p:sp>
        <p:nvSpPr>
          <p:cNvPr id="10" name="TextBox 9">
            <a:extLst>
              <a:ext uri="{FF2B5EF4-FFF2-40B4-BE49-F238E27FC236}">
                <a16:creationId xmlns="" xmlns:a16="http://schemas.microsoft.com/office/drawing/2014/main" id="{F2A84214-F95F-8A4A-A431-1AA582AAB1B9}"/>
              </a:ext>
            </a:extLst>
          </p:cNvPr>
          <p:cNvSpPr txBox="1"/>
          <p:nvPr/>
        </p:nvSpPr>
        <p:spPr>
          <a:xfrm>
            <a:off x="1886064" y="47498"/>
            <a:ext cx="1420582"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kulisy</a:t>
            </a:r>
          </a:p>
        </p:txBody>
      </p:sp>
      <p:sp>
        <p:nvSpPr>
          <p:cNvPr id="14" name="TextBox 13">
            <a:extLst>
              <a:ext uri="{FF2B5EF4-FFF2-40B4-BE49-F238E27FC236}">
                <a16:creationId xmlns="" xmlns:a16="http://schemas.microsoft.com/office/drawing/2014/main" id="{7179E5D5-E067-634C-BCF3-15748C533A49}"/>
              </a:ext>
            </a:extLst>
          </p:cNvPr>
          <p:cNvSpPr txBox="1"/>
          <p:nvPr/>
        </p:nvSpPr>
        <p:spPr>
          <a:xfrm>
            <a:off x="6599153" y="47498"/>
            <a:ext cx="2286203"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scenografia</a:t>
            </a:r>
          </a:p>
        </p:txBody>
      </p:sp>
      <p:sp>
        <p:nvSpPr>
          <p:cNvPr id="16" name="TextBox 15">
            <a:extLst>
              <a:ext uri="{FF2B5EF4-FFF2-40B4-BE49-F238E27FC236}">
                <a16:creationId xmlns="" xmlns:a16="http://schemas.microsoft.com/office/drawing/2014/main" id="{493EFA74-10B6-8145-AAD7-A3EBFD86E90B}"/>
              </a:ext>
            </a:extLst>
          </p:cNvPr>
          <p:cNvSpPr txBox="1"/>
          <p:nvPr/>
        </p:nvSpPr>
        <p:spPr>
          <a:xfrm>
            <a:off x="10500083" y="1342148"/>
            <a:ext cx="914033"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chór</a:t>
            </a:r>
          </a:p>
        </p:txBody>
      </p:sp>
      <p:sp>
        <p:nvSpPr>
          <p:cNvPr id="18" name="TextBox 17">
            <a:extLst>
              <a:ext uri="{FF2B5EF4-FFF2-40B4-BE49-F238E27FC236}">
                <a16:creationId xmlns="" xmlns:a16="http://schemas.microsoft.com/office/drawing/2014/main" id="{EDEADF32-79AF-FE40-A63B-E416204C2CBE}"/>
              </a:ext>
            </a:extLst>
          </p:cNvPr>
          <p:cNvSpPr txBox="1"/>
          <p:nvPr/>
        </p:nvSpPr>
        <p:spPr>
          <a:xfrm>
            <a:off x="10285709" y="4845669"/>
            <a:ext cx="190629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widownia</a:t>
            </a:r>
          </a:p>
        </p:txBody>
      </p:sp>
      <p:sp>
        <p:nvSpPr>
          <p:cNvPr id="20" name="TextBox 19">
            <a:extLst>
              <a:ext uri="{FF2B5EF4-FFF2-40B4-BE49-F238E27FC236}">
                <a16:creationId xmlns="" xmlns:a16="http://schemas.microsoft.com/office/drawing/2014/main" id="{1FDF6917-A225-604E-9E16-6B8A650C6E3E}"/>
              </a:ext>
            </a:extLst>
          </p:cNvPr>
          <p:cNvSpPr txBox="1"/>
          <p:nvPr/>
        </p:nvSpPr>
        <p:spPr>
          <a:xfrm>
            <a:off x="8715235" y="6215140"/>
            <a:ext cx="2007281"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orkiestron</a:t>
            </a:r>
          </a:p>
        </p:txBody>
      </p:sp>
      <p:sp>
        <p:nvSpPr>
          <p:cNvPr id="22" name="TextBox 21">
            <a:extLst>
              <a:ext uri="{FF2B5EF4-FFF2-40B4-BE49-F238E27FC236}">
                <a16:creationId xmlns="" xmlns:a16="http://schemas.microsoft.com/office/drawing/2014/main" id="{160764B6-627A-F945-87B2-C9C157AAF886}"/>
              </a:ext>
            </a:extLst>
          </p:cNvPr>
          <p:cNvSpPr txBox="1"/>
          <p:nvPr/>
        </p:nvSpPr>
        <p:spPr>
          <a:xfrm>
            <a:off x="2193335" y="6099266"/>
            <a:ext cx="1941557"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dyrygent</a:t>
            </a:r>
          </a:p>
        </p:txBody>
      </p:sp>
      <p:sp>
        <p:nvSpPr>
          <p:cNvPr id="25" name="TextBox 24">
            <a:extLst>
              <a:ext uri="{FF2B5EF4-FFF2-40B4-BE49-F238E27FC236}">
                <a16:creationId xmlns="" xmlns:a16="http://schemas.microsoft.com/office/drawing/2014/main" id="{ED7D92BB-3414-7447-9873-1FAD6E3702A1}"/>
              </a:ext>
            </a:extLst>
          </p:cNvPr>
          <p:cNvSpPr txBox="1"/>
          <p:nvPr/>
        </p:nvSpPr>
        <p:spPr>
          <a:xfrm>
            <a:off x="209901" y="1518720"/>
            <a:ext cx="1029449"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balet</a:t>
            </a:r>
          </a:p>
        </p:txBody>
      </p:sp>
      <p:sp>
        <p:nvSpPr>
          <p:cNvPr id="27" name="TextBox 26">
            <a:extLst>
              <a:ext uri="{FF2B5EF4-FFF2-40B4-BE49-F238E27FC236}">
                <a16:creationId xmlns="" xmlns:a16="http://schemas.microsoft.com/office/drawing/2014/main" id="{B87C6D21-47B5-A84B-ABBD-31926A6D8567}"/>
              </a:ext>
            </a:extLst>
          </p:cNvPr>
          <p:cNvSpPr txBox="1"/>
          <p:nvPr/>
        </p:nvSpPr>
        <p:spPr>
          <a:xfrm>
            <a:off x="5163184" y="6154057"/>
            <a:ext cx="1311578" cy="584775"/>
          </a:xfrm>
          <a:prstGeom prst="rect">
            <a:avLst/>
          </a:prstGeom>
          <a:noFill/>
          <a:effectLst>
            <a:outerShdw blurRad="63500" sx="102000" sy="102000" algn="ctr" rotWithShape="0">
              <a:prstClr val="black">
                <a:alpha val="40000"/>
              </a:prstClr>
            </a:outerShdw>
          </a:effectLst>
        </p:spPr>
        <p:txBody>
          <a:bodyPr wrap="none" rtlCol="0">
            <a:spAutoFit/>
          </a:bodyPr>
          <a:lstStyle/>
          <a:p>
            <a:r>
              <a:rPr lang="x-none" sz="3200" dirty="0">
                <a:effectLst>
                  <a:outerShdw blurRad="63500" sx="102000" sy="102000" algn="ctr" rotWithShape="0">
                    <a:prstClr val="black">
                      <a:alpha val="40000"/>
                    </a:prstClr>
                  </a:outerShdw>
                </a:effectLst>
                <a:latin typeface="Bradley Hand" pitchFamily="2" charset="77"/>
              </a:rPr>
              <a:t>soliści</a:t>
            </a:r>
          </a:p>
        </p:txBody>
      </p:sp>
      <p:sp>
        <p:nvSpPr>
          <p:cNvPr id="3" name="Strzałka w dół 2"/>
          <p:cNvSpPr/>
          <p:nvPr/>
        </p:nvSpPr>
        <p:spPr>
          <a:xfrm rot="18540442">
            <a:off x="4069921" y="76114"/>
            <a:ext cx="349665" cy="2382863"/>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trzałka w dół 3"/>
          <p:cNvSpPr/>
          <p:nvPr/>
        </p:nvSpPr>
        <p:spPr>
          <a:xfrm rot="1193273">
            <a:off x="6483747" y="524265"/>
            <a:ext cx="330983" cy="2417851"/>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 name="Strzałka w dół 4"/>
          <p:cNvSpPr/>
          <p:nvPr/>
        </p:nvSpPr>
        <p:spPr>
          <a:xfrm rot="3534801">
            <a:off x="8623506" y="986760"/>
            <a:ext cx="270559" cy="3471494"/>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Strzałka w dół 5"/>
          <p:cNvSpPr/>
          <p:nvPr/>
        </p:nvSpPr>
        <p:spPr>
          <a:xfrm rot="10244784">
            <a:off x="6202290" y="4381882"/>
            <a:ext cx="271370" cy="189031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Strzałka w dół 6"/>
          <p:cNvSpPr/>
          <p:nvPr/>
        </p:nvSpPr>
        <p:spPr>
          <a:xfrm rot="15172703">
            <a:off x="4488021" y="4313123"/>
            <a:ext cx="320348" cy="2607935"/>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Strzałka w dół 7"/>
          <p:cNvSpPr/>
          <p:nvPr/>
        </p:nvSpPr>
        <p:spPr>
          <a:xfrm rot="17790133">
            <a:off x="3002980" y="1200494"/>
            <a:ext cx="353151" cy="3674297"/>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Strzałka w dół 8"/>
          <p:cNvSpPr/>
          <p:nvPr/>
        </p:nvSpPr>
        <p:spPr>
          <a:xfrm rot="15426593">
            <a:off x="2846111" y="2882686"/>
            <a:ext cx="387520" cy="3533386"/>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1" name="Strzałka w dół 20"/>
          <p:cNvSpPr/>
          <p:nvPr/>
        </p:nvSpPr>
        <p:spPr>
          <a:xfrm rot="8096688">
            <a:off x="10292128" y="3619833"/>
            <a:ext cx="242316" cy="1505061"/>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3" name="Strzałka w dół 22"/>
          <p:cNvSpPr/>
          <p:nvPr/>
        </p:nvSpPr>
        <p:spPr>
          <a:xfrm rot="7043836">
            <a:off x="8246238" y="4376825"/>
            <a:ext cx="272340" cy="2392066"/>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556746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989402BC-5DD5-2D44-BAA5-CE07373A9515}"/>
              </a:ext>
            </a:extLst>
          </p:cNvPr>
          <p:cNvPicPr>
            <a:picLocks noChangeAspect="1"/>
          </p:cNvPicPr>
          <p:nvPr/>
        </p:nvPicPr>
        <p:blipFill>
          <a:blip r:embed="rId2"/>
          <a:stretch>
            <a:fillRect/>
          </a:stretch>
        </p:blipFill>
        <p:spPr>
          <a:xfrm>
            <a:off x="-143692" y="0"/>
            <a:ext cx="11144250" cy="6858000"/>
          </a:xfrm>
          <a:prstGeom prst="rect">
            <a:avLst/>
          </a:prstGeom>
        </p:spPr>
      </p:pic>
      <p:sp>
        <p:nvSpPr>
          <p:cNvPr id="7" name="Rectangle 6">
            <a:extLst>
              <a:ext uri="{FF2B5EF4-FFF2-40B4-BE49-F238E27FC236}">
                <a16:creationId xmlns="" xmlns:a16="http://schemas.microsoft.com/office/drawing/2014/main" id="{E46AFF2E-05EB-B54B-BC8D-D4A273C91F1D}"/>
              </a:ext>
            </a:extLst>
          </p:cNvPr>
          <p:cNvSpPr/>
          <p:nvPr/>
        </p:nvSpPr>
        <p:spPr>
          <a:xfrm>
            <a:off x="4627225" y="-442722"/>
            <a:ext cx="7564775" cy="8310948"/>
          </a:xfrm>
          <a:custGeom>
            <a:avLst/>
            <a:gdLst>
              <a:gd name="connsiteX0" fmla="*/ 0 w 6018750"/>
              <a:gd name="connsiteY0" fmla="*/ 0 h 6858000"/>
              <a:gd name="connsiteX1" fmla="*/ 6018750 w 6018750"/>
              <a:gd name="connsiteY1" fmla="*/ 0 h 6858000"/>
              <a:gd name="connsiteX2" fmla="*/ 6018750 w 6018750"/>
              <a:gd name="connsiteY2" fmla="*/ 6858000 h 6858000"/>
              <a:gd name="connsiteX3" fmla="*/ 0 w 6018750"/>
              <a:gd name="connsiteY3" fmla="*/ 6858000 h 6858000"/>
              <a:gd name="connsiteX4" fmla="*/ 0 w 6018750"/>
              <a:gd name="connsiteY4" fmla="*/ 0 h 6858000"/>
              <a:gd name="connsiteX0" fmla="*/ 752343 w 6771093"/>
              <a:gd name="connsiteY0" fmla="*/ 857250 h 7715250"/>
              <a:gd name="connsiteX1" fmla="*/ 6771093 w 6771093"/>
              <a:gd name="connsiteY1" fmla="*/ 857250 h 7715250"/>
              <a:gd name="connsiteX2" fmla="*/ 6771093 w 6771093"/>
              <a:gd name="connsiteY2" fmla="*/ 7715250 h 7715250"/>
              <a:gd name="connsiteX3" fmla="*/ 752343 w 6771093"/>
              <a:gd name="connsiteY3" fmla="*/ 7715250 h 7715250"/>
              <a:gd name="connsiteX4" fmla="*/ 752343 w 6771093"/>
              <a:gd name="connsiteY4" fmla="*/ 857250 h 7715250"/>
              <a:gd name="connsiteX0" fmla="*/ 889216 w 6657446"/>
              <a:gd name="connsiteY0" fmla="*/ 1402225 h 7395929"/>
              <a:gd name="connsiteX1" fmla="*/ 6657446 w 6657446"/>
              <a:gd name="connsiteY1" fmla="*/ 537929 h 7395929"/>
              <a:gd name="connsiteX2" fmla="*/ 6657446 w 6657446"/>
              <a:gd name="connsiteY2" fmla="*/ 7395929 h 7395929"/>
              <a:gd name="connsiteX3" fmla="*/ 638696 w 6657446"/>
              <a:gd name="connsiteY3" fmla="*/ 7395929 h 7395929"/>
              <a:gd name="connsiteX4" fmla="*/ 889216 w 6657446"/>
              <a:gd name="connsiteY4" fmla="*/ 1402225 h 7395929"/>
              <a:gd name="connsiteX0" fmla="*/ 922310 w 6690540"/>
              <a:gd name="connsiteY0" fmla="*/ 1385933 h 7379637"/>
              <a:gd name="connsiteX1" fmla="*/ 6690540 w 6690540"/>
              <a:gd name="connsiteY1" fmla="*/ 521637 h 7379637"/>
              <a:gd name="connsiteX2" fmla="*/ 6690540 w 6690540"/>
              <a:gd name="connsiteY2" fmla="*/ 7379637 h 7379637"/>
              <a:gd name="connsiteX3" fmla="*/ 671790 w 6690540"/>
              <a:gd name="connsiteY3" fmla="*/ 7379637 h 7379637"/>
              <a:gd name="connsiteX4" fmla="*/ 922310 w 6690540"/>
              <a:gd name="connsiteY4" fmla="*/ 1385933 h 7379637"/>
              <a:gd name="connsiteX0" fmla="*/ 1117312 w 6572391"/>
              <a:gd name="connsiteY0" fmla="*/ 1784902 h 7277565"/>
              <a:gd name="connsiteX1" fmla="*/ 6572391 w 6572391"/>
              <a:gd name="connsiteY1" fmla="*/ 419565 h 7277565"/>
              <a:gd name="connsiteX2" fmla="*/ 6572391 w 6572391"/>
              <a:gd name="connsiteY2" fmla="*/ 7277565 h 7277565"/>
              <a:gd name="connsiteX3" fmla="*/ 553641 w 6572391"/>
              <a:gd name="connsiteY3" fmla="*/ 7277565 h 7277565"/>
              <a:gd name="connsiteX4" fmla="*/ 1117312 w 6572391"/>
              <a:gd name="connsiteY4" fmla="*/ 1784902 h 7277565"/>
              <a:gd name="connsiteX0" fmla="*/ 1049387 w 6504466"/>
              <a:gd name="connsiteY0" fmla="*/ 1784902 h 8051825"/>
              <a:gd name="connsiteX1" fmla="*/ 6504466 w 6504466"/>
              <a:gd name="connsiteY1" fmla="*/ 419565 h 8051825"/>
              <a:gd name="connsiteX2" fmla="*/ 6504466 w 6504466"/>
              <a:gd name="connsiteY2" fmla="*/ 7277565 h 8051825"/>
              <a:gd name="connsiteX3" fmla="*/ 485716 w 6504466"/>
              <a:gd name="connsiteY3" fmla="*/ 7277565 h 8051825"/>
              <a:gd name="connsiteX4" fmla="*/ 1049387 w 6504466"/>
              <a:gd name="connsiteY4" fmla="*/ 1784902 h 8051825"/>
              <a:gd name="connsiteX0" fmla="*/ 1072675 w 6490176"/>
              <a:gd name="connsiteY0" fmla="*/ 1784902 h 8051825"/>
              <a:gd name="connsiteX1" fmla="*/ 6490176 w 6490176"/>
              <a:gd name="connsiteY1" fmla="*/ 419565 h 8051825"/>
              <a:gd name="connsiteX2" fmla="*/ 6490176 w 6490176"/>
              <a:gd name="connsiteY2" fmla="*/ 7277565 h 8051825"/>
              <a:gd name="connsiteX3" fmla="*/ 471426 w 6490176"/>
              <a:gd name="connsiteY3" fmla="*/ 7277565 h 8051825"/>
              <a:gd name="connsiteX4" fmla="*/ 1072675 w 6490176"/>
              <a:gd name="connsiteY4" fmla="*/ 1784902 h 8051825"/>
              <a:gd name="connsiteX0" fmla="*/ 2147274 w 7564775"/>
              <a:gd name="connsiteY0" fmla="*/ 1808059 h 8310948"/>
              <a:gd name="connsiteX1" fmla="*/ 7564775 w 7564775"/>
              <a:gd name="connsiteY1" fmla="*/ 442722 h 8310948"/>
              <a:gd name="connsiteX2" fmla="*/ 7564775 w 7564775"/>
              <a:gd name="connsiteY2" fmla="*/ 7300722 h 8310948"/>
              <a:gd name="connsiteX3" fmla="*/ 268370 w 7564775"/>
              <a:gd name="connsiteY3" fmla="*/ 7739133 h 8310948"/>
              <a:gd name="connsiteX4" fmla="*/ 2147274 w 7564775"/>
              <a:gd name="connsiteY4" fmla="*/ 1808059 h 8310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4775" h="8310948">
                <a:moveTo>
                  <a:pt x="2147274" y="1808059"/>
                </a:moveTo>
                <a:cubicBezTo>
                  <a:pt x="3363341" y="591991"/>
                  <a:pt x="6561650" y="-700278"/>
                  <a:pt x="7564775" y="442722"/>
                </a:cubicBezTo>
                <a:lnTo>
                  <a:pt x="7564775" y="7300722"/>
                </a:lnTo>
                <a:cubicBezTo>
                  <a:pt x="6561650" y="8443722"/>
                  <a:pt x="1171287" y="8654577"/>
                  <a:pt x="268370" y="7739133"/>
                </a:cubicBezTo>
                <a:cubicBezTo>
                  <a:pt x="-634547" y="6823689"/>
                  <a:pt x="931207" y="3024127"/>
                  <a:pt x="2147274" y="1808059"/>
                </a:cubicBezTo>
                <a:close/>
              </a:path>
            </a:pathLst>
          </a:custGeom>
          <a:gradFill flip="none" rotWithShape="1">
            <a:gsLst>
              <a:gs pos="35000">
                <a:srgbClr val="5E0612"/>
              </a:gs>
              <a:gs pos="83000">
                <a:srgbClr val="5E0612">
                  <a:alpha val="74902"/>
                </a:srgbClr>
              </a:gs>
              <a:gs pos="100000">
                <a:srgbClr val="5E0612">
                  <a:alpha val="50196"/>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dirty="0"/>
          </a:p>
        </p:txBody>
      </p:sp>
      <p:sp>
        <p:nvSpPr>
          <p:cNvPr id="5" name="TextBox 4">
            <a:extLst>
              <a:ext uri="{FF2B5EF4-FFF2-40B4-BE49-F238E27FC236}">
                <a16:creationId xmlns="" xmlns:a16="http://schemas.microsoft.com/office/drawing/2014/main" id="{B672A148-C1A2-6C4A-BFB5-480EDBFBB6F9}"/>
              </a:ext>
            </a:extLst>
          </p:cNvPr>
          <p:cNvSpPr txBox="1"/>
          <p:nvPr/>
        </p:nvSpPr>
        <p:spPr>
          <a:xfrm>
            <a:off x="469808" y="5764841"/>
            <a:ext cx="4085517" cy="830997"/>
          </a:xfrm>
          <a:prstGeom prst="rect">
            <a:avLst/>
          </a:prstGeom>
          <a:solidFill>
            <a:srgbClr val="000000">
              <a:alpha val="69804"/>
            </a:srgbClr>
          </a:solidFill>
        </p:spPr>
        <p:txBody>
          <a:bodyPr wrap="square" rtlCol="0">
            <a:spAutoFit/>
          </a:bodyPr>
          <a:lstStyle/>
          <a:p>
            <a:r>
              <a:rPr lang="pl-PL" sz="4800" b="1" cap="small" dirty="0">
                <a:solidFill>
                  <a:srgbClr val="CEB683"/>
                </a:solidFill>
                <a:latin typeface="Poppins" pitchFamily="2" charset="77"/>
                <a:cs typeface="Poppins" pitchFamily="2" charset="77"/>
              </a:rPr>
              <a:t>Widownia</a:t>
            </a:r>
          </a:p>
        </p:txBody>
      </p:sp>
      <p:sp>
        <p:nvSpPr>
          <p:cNvPr id="13" name="TextBox 12">
            <a:extLst>
              <a:ext uri="{FF2B5EF4-FFF2-40B4-BE49-F238E27FC236}">
                <a16:creationId xmlns="" xmlns:a16="http://schemas.microsoft.com/office/drawing/2014/main" id="{D8410E82-4374-674B-A481-FA29A3C0D5E2}"/>
              </a:ext>
            </a:extLst>
          </p:cNvPr>
          <p:cNvSpPr txBox="1"/>
          <p:nvPr/>
        </p:nvSpPr>
        <p:spPr>
          <a:xfrm>
            <a:off x="6256831" y="2004592"/>
            <a:ext cx="5233635" cy="3416320"/>
          </a:xfrm>
          <a:prstGeom prst="rect">
            <a:avLst/>
          </a:prstGeom>
          <a:noFill/>
        </p:spPr>
        <p:txBody>
          <a:bodyPr wrap="square" rtlCol="0" anchor="t">
            <a:spAutoFit/>
          </a:bodyPr>
          <a:lstStyle/>
          <a:p>
            <a:r>
              <a:rPr lang="pl-PL" b="1" dirty="0">
                <a:effectLst>
                  <a:outerShdw blurRad="63500" sx="102000" sy="102000" algn="ctr" rotWithShape="0">
                    <a:prstClr val="black">
                      <a:alpha val="40000"/>
                    </a:prstClr>
                  </a:outerShdw>
                </a:effectLst>
              </a:rPr>
              <a:t>Część teatru, kina, stadionu lub innego obiektu widowiskowego przeznaczona dla widzów.</a:t>
            </a:r>
          </a:p>
          <a:p>
            <a:endParaRPr lang="pl-PL" b="1" dirty="0">
              <a:effectLst>
                <a:outerShdw blurRad="63500" sx="102000" sy="102000" algn="ctr" rotWithShape="0">
                  <a:prstClr val="black">
                    <a:alpha val="40000"/>
                  </a:prstClr>
                </a:outerShdw>
              </a:effectLst>
            </a:endParaRPr>
          </a:p>
          <a:p>
            <a:pPr marL="285750" indent="-285750">
              <a:buFont typeface="Arial" panose="020B0604020202020204" pitchFamily="34" charset="0"/>
              <a:buChar char="•"/>
            </a:pPr>
            <a:r>
              <a:rPr lang="pl-PL" dirty="0"/>
              <a:t>Na balkonach można zasiąść w rzędzie lub wybrać lożę.</a:t>
            </a:r>
          </a:p>
          <a:p>
            <a:pPr marL="285750" indent="-285750">
              <a:buFont typeface="Arial" panose="020B0604020202020204" pitchFamily="34" charset="0"/>
              <a:buChar char="•"/>
            </a:pPr>
            <a:r>
              <a:rPr lang="pl-PL" dirty="0"/>
              <a:t>Na balkonie mamy szerszą perspektywę i widzimy także co dzieje się w </a:t>
            </a:r>
            <a:r>
              <a:rPr lang="pl-PL" dirty="0" err="1"/>
              <a:t>orkiestronie</a:t>
            </a:r>
            <a:r>
              <a:rPr lang="pl-PL" dirty="0"/>
              <a:t>.</a:t>
            </a:r>
          </a:p>
          <a:p>
            <a:pPr marL="285750" indent="-285750">
              <a:buFont typeface="Arial" panose="020B0604020202020204" pitchFamily="34" charset="0"/>
              <a:buChar char="•"/>
            </a:pPr>
            <a:r>
              <a:rPr lang="pl-PL" dirty="0"/>
              <a:t>Miejsce na parterze skupić się na poszczególnych elementach spektaklu.</a:t>
            </a:r>
          </a:p>
          <a:p>
            <a:pPr marL="285750" indent="-285750">
              <a:buFont typeface="Arial" panose="020B0604020202020204" pitchFamily="34" charset="0"/>
              <a:buChar char="•"/>
            </a:pPr>
            <a:r>
              <a:rPr lang="pl-PL" dirty="0"/>
              <a:t>Boczne loże nie są już – tak jak kiedyś – przeznaczone dla widzów; często stają się częścią dekoracji i optycznie „poszerzają” scenę.</a:t>
            </a:r>
          </a:p>
        </p:txBody>
      </p:sp>
      <p:sp>
        <p:nvSpPr>
          <p:cNvPr id="11" name="TextBox 10">
            <a:extLst>
              <a:ext uri="{FF2B5EF4-FFF2-40B4-BE49-F238E27FC236}">
                <a16:creationId xmlns="" xmlns:a16="http://schemas.microsoft.com/office/drawing/2014/main" id="{01C44483-40A7-ED44-9069-462ECF13C3A6}"/>
              </a:ext>
            </a:extLst>
          </p:cNvPr>
          <p:cNvSpPr txBox="1"/>
          <p:nvPr/>
        </p:nvSpPr>
        <p:spPr>
          <a:xfrm>
            <a:off x="4755883" y="6595838"/>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38634433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10B7DA80-7A16-A84B-B9FF-202B576F6EB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3075920" cy="6858000"/>
          </a:xfrm>
          <a:prstGeom prst="rect">
            <a:avLst/>
          </a:prstGeom>
        </p:spPr>
      </p:pic>
      <p:sp>
        <p:nvSpPr>
          <p:cNvPr id="8" name="Rectangle 7">
            <a:extLst>
              <a:ext uri="{FF2B5EF4-FFF2-40B4-BE49-F238E27FC236}">
                <a16:creationId xmlns="" xmlns:a16="http://schemas.microsoft.com/office/drawing/2014/main" id="{AB9D6D22-0BB9-B84B-B20F-F75624455696}"/>
              </a:ext>
            </a:extLst>
          </p:cNvPr>
          <p:cNvSpPr/>
          <p:nvPr/>
        </p:nvSpPr>
        <p:spPr>
          <a:xfrm>
            <a:off x="666206" y="2181497"/>
            <a:ext cx="5159827" cy="36576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nvGrpSpPr>
          <p:cNvPr id="9" name="Group 8">
            <a:extLst>
              <a:ext uri="{FF2B5EF4-FFF2-40B4-BE49-F238E27FC236}">
                <a16:creationId xmlns="" xmlns:a16="http://schemas.microsoft.com/office/drawing/2014/main" id="{76F53D42-1291-2F45-9993-43254E6CF8EA}"/>
              </a:ext>
            </a:extLst>
          </p:cNvPr>
          <p:cNvGrpSpPr/>
          <p:nvPr/>
        </p:nvGrpSpPr>
        <p:grpSpPr>
          <a:xfrm>
            <a:off x="823830" y="2748414"/>
            <a:ext cx="5002203" cy="2523767"/>
            <a:chOff x="823830" y="2653079"/>
            <a:chExt cx="5002203" cy="2523767"/>
          </a:xfrm>
        </p:grpSpPr>
        <p:sp>
          <p:nvSpPr>
            <p:cNvPr id="6" name="Rectangle 5">
              <a:extLst>
                <a:ext uri="{FF2B5EF4-FFF2-40B4-BE49-F238E27FC236}">
                  <a16:creationId xmlns="" xmlns:a16="http://schemas.microsoft.com/office/drawing/2014/main" id="{3B5DC14B-8E9B-3D4B-AEA4-A00387220EE1}"/>
                </a:ext>
              </a:extLst>
            </p:cNvPr>
            <p:cNvSpPr/>
            <p:nvPr/>
          </p:nvSpPr>
          <p:spPr>
            <a:xfrm>
              <a:off x="823830" y="2653079"/>
              <a:ext cx="5002203" cy="954107"/>
            </a:xfrm>
            <a:prstGeom prst="rect">
              <a:avLst/>
            </a:prstGeom>
          </p:spPr>
          <p:txBody>
            <a:bodyPr wrap="square">
              <a:spAutoFit/>
            </a:bodyPr>
            <a:lstStyle/>
            <a:p>
              <a:r>
                <a:rPr lang="pl-PL" sz="2800" dirty="0"/>
                <a:t>Dlaczego warto znać</a:t>
              </a:r>
              <a:br>
                <a:rPr lang="pl-PL" sz="2800" dirty="0"/>
              </a:br>
              <a:r>
                <a:rPr lang="pl-PL" sz="2800" dirty="0"/>
                <a:t>i stosować zasady</a:t>
              </a:r>
              <a:endParaRPr lang="pl-PL" sz="2800" dirty="0">
                <a:solidFill>
                  <a:srgbClr val="CEB683"/>
                </a:solidFill>
              </a:endParaRPr>
            </a:p>
          </p:txBody>
        </p:sp>
        <p:sp>
          <p:nvSpPr>
            <p:cNvPr id="7" name="Rectangle 6">
              <a:extLst>
                <a:ext uri="{FF2B5EF4-FFF2-40B4-BE49-F238E27FC236}">
                  <a16:creationId xmlns="" xmlns:a16="http://schemas.microsoft.com/office/drawing/2014/main" id="{0F42A16D-B8A3-C040-812F-35A35C2E3615}"/>
                </a:ext>
              </a:extLst>
            </p:cNvPr>
            <p:cNvSpPr/>
            <p:nvPr/>
          </p:nvSpPr>
          <p:spPr>
            <a:xfrm>
              <a:off x="823831" y="3607186"/>
              <a:ext cx="4657344" cy="1569660"/>
            </a:xfrm>
            <a:prstGeom prst="rect">
              <a:avLst/>
            </a:prstGeom>
            <a:noFill/>
          </p:spPr>
          <p:txBody>
            <a:bodyPr wrap="square" rtlCol="0" anchor="ctr">
              <a:spAutoFit/>
            </a:bodyPr>
            <a:lstStyle/>
            <a:p>
              <a:r>
                <a:rPr lang="pl-PL" sz="4800" b="1" cap="small" dirty="0">
                  <a:solidFill>
                    <a:srgbClr val="CEB683"/>
                  </a:solidFill>
                  <a:latin typeface="Poppins" pitchFamily="2" charset="77"/>
                  <a:cs typeface="Poppins" pitchFamily="2" charset="77"/>
                </a:rPr>
                <a:t>Kulturalnego zachowania się</a:t>
              </a:r>
            </a:p>
          </p:txBody>
        </p:sp>
      </p:grpSp>
    </p:spTree>
    <p:extLst>
      <p:ext uri="{BB962C8B-B14F-4D97-AF65-F5344CB8AC3E}">
        <p14:creationId xmlns:p14="http://schemas.microsoft.com/office/powerpoint/2010/main" val="18704173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23CCEBFD-49AF-0F4B-98CB-879BEF216A0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648" y="0"/>
            <a:ext cx="6851904" cy="6858000"/>
          </a:xfrm>
          <a:prstGeom prst="ellipse">
            <a:avLst/>
          </a:prstGeom>
        </p:spPr>
      </p:pic>
      <p:grpSp>
        <p:nvGrpSpPr>
          <p:cNvPr id="4" name="Group 3">
            <a:extLst>
              <a:ext uri="{FF2B5EF4-FFF2-40B4-BE49-F238E27FC236}">
                <a16:creationId xmlns="" xmlns:a16="http://schemas.microsoft.com/office/drawing/2014/main" id="{8864243E-C586-3A49-B34E-08C3241D7F2D}"/>
              </a:ext>
            </a:extLst>
          </p:cNvPr>
          <p:cNvGrpSpPr/>
          <p:nvPr/>
        </p:nvGrpSpPr>
        <p:grpSpPr>
          <a:xfrm>
            <a:off x="7303008" y="2653079"/>
            <a:ext cx="4657344" cy="1551842"/>
            <a:chOff x="7083552" y="2837745"/>
            <a:chExt cx="4657344" cy="1551842"/>
          </a:xfrm>
        </p:grpSpPr>
        <p:sp>
          <p:nvSpPr>
            <p:cNvPr id="14" name="Rectangle 13">
              <a:extLst>
                <a:ext uri="{FF2B5EF4-FFF2-40B4-BE49-F238E27FC236}">
                  <a16:creationId xmlns="" xmlns:a16="http://schemas.microsoft.com/office/drawing/2014/main" id="{5445EB29-03A9-5848-A59D-4F61A2B3DD0F}"/>
                </a:ext>
              </a:extLst>
            </p:cNvPr>
            <p:cNvSpPr/>
            <p:nvPr/>
          </p:nvSpPr>
          <p:spPr>
            <a:xfrm>
              <a:off x="7083552" y="2837745"/>
              <a:ext cx="4169664" cy="461665"/>
            </a:xfrm>
            <a:prstGeom prst="rect">
              <a:avLst/>
            </a:prstGeom>
          </p:spPr>
          <p:txBody>
            <a:bodyPr wrap="square">
              <a:spAutoFit/>
            </a:bodyPr>
            <a:lstStyle/>
            <a:p>
              <a:r>
                <a:rPr lang="pl-PL" sz="2400" dirty="0"/>
                <a:t>Rodzaje spektakli w</a:t>
              </a:r>
              <a:endParaRPr lang="pl-PL" sz="2400" dirty="0">
                <a:solidFill>
                  <a:srgbClr val="CEB683"/>
                </a:solidFill>
              </a:endParaRPr>
            </a:p>
          </p:txBody>
        </p:sp>
        <p:sp>
          <p:nvSpPr>
            <p:cNvPr id="15" name="Rectangle 14">
              <a:extLst>
                <a:ext uri="{FF2B5EF4-FFF2-40B4-BE49-F238E27FC236}">
                  <a16:creationId xmlns="" xmlns:a16="http://schemas.microsoft.com/office/drawing/2014/main" id="{A0FFE5AB-26F7-AD48-94E2-CF44BAE5B528}"/>
                </a:ext>
              </a:extLst>
            </p:cNvPr>
            <p:cNvSpPr/>
            <p:nvPr/>
          </p:nvSpPr>
          <p:spPr>
            <a:xfrm>
              <a:off x="7083552" y="3558590"/>
              <a:ext cx="4657344" cy="830997"/>
            </a:xfrm>
            <a:prstGeom prst="rect">
              <a:avLst/>
            </a:prstGeom>
            <a:noFill/>
          </p:spPr>
          <p:txBody>
            <a:bodyPr wrap="square" rtlCol="0" anchor="ctr">
              <a:spAutoFit/>
            </a:bodyPr>
            <a:lstStyle/>
            <a:p>
              <a:r>
                <a:rPr lang="pl-PL" sz="4800" b="1" cap="small" dirty="0">
                  <a:solidFill>
                    <a:srgbClr val="CEB683"/>
                  </a:solidFill>
                  <a:latin typeface="Poppins" pitchFamily="2" charset="77"/>
                  <a:cs typeface="Poppins" pitchFamily="2" charset="77"/>
                </a:rPr>
                <a:t>Operze</a:t>
              </a:r>
            </a:p>
          </p:txBody>
        </p:sp>
      </p:grpSp>
    </p:spTree>
    <p:extLst>
      <p:ext uri="{BB962C8B-B14F-4D97-AF65-F5344CB8AC3E}">
        <p14:creationId xmlns:p14="http://schemas.microsoft.com/office/powerpoint/2010/main" val="29406908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0C51B3B8-2613-7D4C-9AE7-5615EAB69A2A}"/>
              </a:ext>
            </a:extLst>
          </p:cNvPr>
          <p:cNvSpPr/>
          <p:nvPr/>
        </p:nvSpPr>
        <p:spPr>
          <a:xfrm>
            <a:off x="912298" y="4061258"/>
            <a:ext cx="2688336" cy="1754326"/>
          </a:xfrm>
          <a:prstGeom prst="rect">
            <a:avLst/>
          </a:prstGeom>
        </p:spPr>
        <p:txBody>
          <a:bodyPr wrap="square">
            <a:spAutoFit/>
          </a:bodyPr>
          <a:lstStyle/>
          <a:p>
            <a:pPr algn="ctr"/>
            <a:r>
              <a:rPr lang="pl-PL" b="1" cap="small" dirty="0">
                <a:solidFill>
                  <a:srgbClr val="CEB683"/>
                </a:solidFill>
                <a:latin typeface="Poppins" pitchFamily="2" charset="77"/>
                <a:cs typeface="Poppins" pitchFamily="2" charset="77"/>
              </a:rPr>
              <a:t>Przed wyjściem do opery zapoznaj się z treścią sztuki oraz informacjami o jej kompozytorze i autorze libretta</a:t>
            </a:r>
          </a:p>
        </p:txBody>
      </p:sp>
      <p:sp>
        <p:nvSpPr>
          <p:cNvPr id="9" name="TextBox 8">
            <a:extLst>
              <a:ext uri="{FF2B5EF4-FFF2-40B4-BE49-F238E27FC236}">
                <a16:creationId xmlns="" xmlns:a16="http://schemas.microsoft.com/office/drawing/2014/main" id="{D372DFA2-2052-6F49-B5B3-3A84FA4817B3}"/>
              </a:ext>
            </a:extLst>
          </p:cNvPr>
          <p:cNvSpPr txBox="1"/>
          <p:nvPr/>
        </p:nvSpPr>
        <p:spPr>
          <a:xfrm>
            <a:off x="4751833" y="4061258"/>
            <a:ext cx="2688336" cy="646331"/>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Zadbaj o odpowiedni strój</a:t>
            </a:r>
          </a:p>
        </p:txBody>
      </p:sp>
      <p:sp>
        <p:nvSpPr>
          <p:cNvPr id="11" name="TextBox 10">
            <a:extLst>
              <a:ext uri="{FF2B5EF4-FFF2-40B4-BE49-F238E27FC236}">
                <a16:creationId xmlns="" xmlns:a16="http://schemas.microsoft.com/office/drawing/2014/main" id="{300CB744-BFD0-7540-B539-82BE8F89562D}"/>
              </a:ext>
            </a:extLst>
          </p:cNvPr>
          <p:cNvSpPr txBox="1"/>
          <p:nvPr/>
        </p:nvSpPr>
        <p:spPr>
          <a:xfrm>
            <a:off x="8551825" y="4061258"/>
            <a:ext cx="2688336" cy="646331"/>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Pamiętaj by się nie spóźnić</a:t>
            </a:r>
          </a:p>
        </p:txBody>
      </p:sp>
      <p:pic>
        <p:nvPicPr>
          <p:cNvPr id="12" name="Picture 11">
            <a:extLst>
              <a:ext uri="{FF2B5EF4-FFF2-40B4-BE49-F238E27FC236}">
                <a16:creationId xmlns="" xmlns:a16="http://schemas.microsoft.com/office/drawing/2014/main" id="{AFCE1B54-286C-D14E-81FF-42CD53350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2298" y="1380312"/>
            <a:ext cx="2688336" cy="2482230"/>
          </a:xfrm>
          <a:prstGeom prst="rect">
            <a:avLst/>
          </a:prstGeom>
        </p:spPr>
      </p:pic>
      <p:pic>
        <p:nvPicPr>
          <p:cNvPr id="13" name="Picture 12">
            <a:extLst>
              <a:ext uri="{FF2B5EF4-FFF2-40B4-BE49-F238E27FC236}">
                <a16:creationId xmlns="" xmlns:a16="http://schemas.microsoft.com/office/drawing/2014/main" id="{4B7F7603-195B-3E49-AC22-59C0ECAB28B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49916" y="1378542"/>
            <a:ext cx="2690253" cy="2484000"/>
          </a:xfrm>
          <a:prstGeom prst="rect">
            <a:avLst/>
          </a:prstGeom>
        </p:spPr>
      </p:pic>
      <p:pic>
        <p:nvPicPr>
          <p:cNvPr id="14" name="Picture 13">
            <a:extLst>
              <a:ext uri="{FF2B5EF4-FFF2-40B4-BE49-F238E27FC236}">
                <a16:creationId xmlns="" xmlns:a16="http://schemas.microsoft.com/office/drawing/2014/main" id="{F21D1173-BE6F-6543-802B-0A34D80621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49908" y="1378542"/>
            <a:ext cx="2690253" cy="2484000"/>
          </a:xfrm>
          <a:prstGeom prst="rect">
            <a:avLst/>
          </a:prstGeom>
        </p:spPr>
      </p:pic>
    </p:spTree>
    <p:extLst>
      <p:ext uri="{BB962C8B-B14F-4D97-AF65-F5344CB8AC3E}">
        <p14:creationId xmlns:p14="http://schemas.microsoft.com/office/powerpoint/2010/main" val="17588835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0C51B3B8-2613-7D4C-9AE7-5615EAB69A2A}"/>
              </a:ext>
            </a:extLst>
          </p:cNvPr>
          <p:cNvSpPr/>
          <p:nvPr/>
        </p:nvSpPr>
        <p:spPr>
          <a:xfrm>
            <a:off x="912298" y="4061258"/>
            <a:ext cx="2688336" cy="1200329"/>
          </a:xfrm>
          <a:prstGeom prst="rect">
            <a:avLst/>
          </a:prstGeom>
        </p:spPr>
        <p:txBody>
          <a:bodyPr wrap="square">
            <a:spAutoFit/>
          </a:bodyPr>
          <a:lstStyle/>
          <a:p>
            <a:pPr algn="ctr"/>
            <a:r>
              <a:rPr lang="pl-PL" b="1" cap="small" dirty="0">
                <a:solidFill>
                  <a:srgbClr val="CEB683"/>
                </a:solidFill>
                <a:latin typeface="Poppins" pitchFamily="2" charset="77"/>
                <a:cs typeface="Poppins" pitchFamily="2" charset="77"/>
              </a:rPr>
              <a:t>Zajmując miejsca na widowni nie przepychaj się tyłem do osób siedzących</a:t>
            </a:r>
          </a:p>
        </p:txBody>
      </p:sp>
      <p:sp>
        <p:nvSpPr>
          <p:cNvPr id="9" name="TextBox 8">
            <a:extLst>
              <a:ext uri="{FF2B5EF4-FFF2-40B4-BE49-F238E27FC236}">
                <a16:creationId xmlns="" xmlns:a16="http://schemas.microsoft.com/office/drawing/2014/main" id="{D372DFA2-2052-6F49-B5B3-3A84FA4817B3}"/>
              </a:ext>
            </a:extLst>
          </p:cNvPr>
          <p:cNvSpPr txBox="1"/>
          <p:nvPr/>
        </p:nvSpPr>
        <p:spPr>
          <a:xfrm>
            <a:off x="4751833" y="4061258"/>
            <a:ext cx="2688336" cy="646331"/>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Nie jedz podczas przedstawienia</a:t>
            </a:r>
          </a:p>
        </p:txBody>
      </p:sp>
      <p:sp>
        <p:nvSpPr>
          <p:cNvPr id="11" name="TextBox 10">
            <a:extLst>
              <a:ext uri="{FF2B5EF4-FFF2-40B4-BE49-F238E27FC236}">
                <a16:creationId xmlns="" xmlns:a16="http://schemas.microsoft.com/office/drawing/2014/main" id="{300CB744-BFD0-7540-B539-82BE8F89562D}"/>
              </a:ext>
            </a:extLst>
          </p:cNvPr>
          <p:cNvSpPr txBox="1"/>
          <p:nvPr/>
        </p:nvSpPr>
        <p:spPr>
          <a:xfrm>
            <a:off x="8551825" y="4061258"/>
            <a:ext cx="2688336" cy="1200329"/>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Nie korzystaj z telefonu w trakcie spektaklu</a:t>
            </a:r>
          </a:p>
          <a:p>
            <a:pPr algn="ctr"/>
            <a:endParaRPr lang="pl-PL" dirty="0"/>
          </a:p>
        </p:txBody>
      </p:sp>
      <p:pic>
        <p:nvPicPr>
          <p:cNvPr id="8" name="Picture 7">
            <a:extLst>
              <a:ext uri="{FF2B5EF4-FFF2-40B4-BE49-F238E27FC236}">
                <a16:creationId xmlns="" xmlns:a16="http://schemas.microsoft.com/office/drawing/2014/main" id="{95EBA17E-D660-A944-984A-C82EE89756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0381" y="1378542"/>
            <a:ext cx="2690253" cy="2484000"/>
          </a:xfrm>
          <a:prstGeom prst="rect">
            <a:avLst/>
          </a:prstGeom>
        </p:spPr>
      </p:pic>
      <p:pic>
        <p:nvPicPr>
          <p:cNvPr id="15" name="Picture 14">
            <a:extLst>
              <a:ext uri="{FF2B5EF4-FFF2-40B4-BE49-F238E27FC236}">
                <a16:creationId xmlns="" xmlns:a16="http://schemas.microsoft.com/office/drawing/2014/main" id="{B6647B9C-28B2-ED4A-A524-E9F7057ACA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1833" y="1378542"/>
            <a:ext cx="2690253" cy="2484000"/>
          </a:xfrm>
          <a:prstGeom prst="rect">
            <a:avLst/>
          </a:prstGeom>
        </p:spPr>
      </p:pic>
      <p:pic>
        <p:nvPicPr>
          <p:cNvPr id="16" name="Picture 15">
            <a:extLst>
              <a:ext uri="{FF2B5EF4-FFF2-40B4-BE49-F238E27FC236}">
                <a16:creationId xmlns="" xmlns:a16="http://schemas.microsoft.com/office/drawing/2014/main" id="{55D93CDB-03E3-894F-8B2D-D899C30B48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49908" y="1378542"/>
            <a:ext cx="2690253" cy="2484000"/>
          </a:xfrm>
          <a:prstGeom prst="rect">
            <a:avLst/>
          </a:prstGeom>
        </p:spPr>
      </p:pic>
    </p:spTree>
    <p:extLst>
      <p:ext uri="{BB962C8B-B14F-4D97-AF65-F5344CB8AC3E}">
        <p14:creationId xmlns:p14="http://schemas.microsoft.com/office/powerpoint/2010/main" val="2356525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0C51B3B8-2613-7D4C-9AE7-5615EAB69A2A}"/>
              </a:ext>
            </a:extLst>
          </p:cNvPr>
          <p:cNvSpPr/>
          <p:nvPr/>
        </p:nvSpPr>
        <p:spPr>
          <a:xfrm>
            <a:off x="912298" y="4061258"/>
            <a:ext cx="2688336" cy="923330"/>
          </a:xfrm>
          <a:prstGeom prst="rect">
            <a:avLst/>
          </a:prstGeom>
        </p:spPr>
        <p:txBody>
          <a:bodyPr wrap="square">
            <a:spAutoFit/>
          </a:bodyPr>
          <a:lstStyle/>
          <a:p>
            <a:pPr algn="ctr"/>
            <a:r>
              <a:rPr lang="pl-PL" b="1" cap="small" dirty="0">
                <a:solidFill>
                  <a:srgbClr val="CEB683"/>
                </a:solidFill>
                <a:latin typeface="Poppins" pitchFamily="2" charset="77"/>
                <a:cs typeface="Poppins" pitchFamily="2" charset="77"/>
              </a:rPr>
              <a:t>Nie rozmawiaj w trakcie przedstawienia</a:t>
            </a:r>
          </a:p>
        </p:txBody>
      </p:sp>
      <p:sp>
        <p:nvSpPr>
          <p:cNvPr id="9" name="TextBox 8">
            <a:extLst>
              <a:ext uri="{FF2B5EF4-FFF2-40B4-BE49-F238E27FC236}">
                <a16:creationId xmlns="" xmlns:a16="http://schemas.microsoft.com/office/drawing/2014/main" id="{D372DFA2-2052-6F49-B5B3-3A84FA4817B3}"/>
              </a:ext>
            </a:extLst>
          </p:cNvPr>
          <p:cNvSpPr txBox="1"/>
          <p:nvPr/>
        </p:nvSpPr>
        <p:spPr>
          <a:xfrm>
            <a:off x="4751833" y="4061258"/>
            <a:ext cx="2688336" cy="1200329"/>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Jeśli jesteś chory,</a:t>
            </a:r>
            <a:br>
              <a:rPr lang="pl-PL" dirty="0"/>
            </a:br>
            <a:r>
              <a:rPr lang="pl-PL" dirty="0"/>
              <a:t>zrezygnuj z wizyty</a:t>
            </a:r>
            <a:br>
              <a:rPr lang="pl-PL" dirty="0"/>
            </a:br>
            <a:r>
              <a:rPr lang="pl-PL" dirty="0"/>
              <a:t>lub przełóż ją na inny termin</a:t>
            </a:r>
          </a:p>
        </p:txBody>
      </p:sp>
      <p:sp>
        <p:nvSpPr>
          <p:cNvPr id="11" name="TextBox 10">
            <a:extLst>
              <a:ext uri="{FF2B5EF4-FFF2-40B4-BE49-F238E27FC236}">
                <a16:creationId xmlns="" xmlns:a16="http://schemas.microsoft.com/office/drawing/2014/main" id="{300CB744-BFD0-7540-B539-82BE8F89562D}"/>
              </a:ext>
            </a:extLst>
          </p:cNvPr>
          <p:cNvSpPr txBox="1"/>
          <p:nvPr/>
        </p:nvSpPr>
        <p:spPr>
          <a:xfrm>
            <a:off x="8551825" y="4061258"/>
            <a:ext cx="2688336" cy="646331"/>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Scena to miejsce dla artystów</a:t>
            </a:r>
          </a:p>
        </p:txBody>
      </p:sp>
      <p:pic>
        <p:nvPicPr>
          <p:cNvPr id="10" name="Picture 9">
            <a:extLst>
              <a:ext uri="{FF2B5EF4-FFF2-40B4-BE49-F238E27FC236}">
                <a16:creationId xmlns="" xmlns:a16="http://schemas.microsoft.com/office/drawing/2014/main" id="{15C10562-4175-1543-978F-A1825891BB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0381" y="1378542"/>
            <a:ext cx="2690253" cy="2484000"/>
          </a:xfrm>
          <a:prstGeom prst="rect">
            <a:avLst/>
          </a:prstGeom>
        </p:spPr>
      </p:pic>
      <p:pic>
        <p:nvPicPr>
          <p:cNvPr id="12" name="Picture 11">
            <a:extLst>
              <a:ext uri="{FF2B5EF4-FFF2-40B4-BE49-F238E27FC236}">
                <a16:creationId xmlns="" xmlns:a16="http://schemas.microsoft.com/office/drawing/2014/main" id="{2E552753-FA30-2C43-9163-3CEA9E24C4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1833" y="1378542"/>
            <a:ext cx="2690253" cy="2484000"/>
          </a:xfrm>
          <a:prstGeom prst="rect">
            <a:avLst/>
          </a:prstGeom>
        </p:spPr>
      </p:pic>
      <p:pic>
        <p:nvPicPr>
          <p:cNvPr id="13" name="Picture 12">
            <a:extLst>
              <a:ext uri="{FF2B5EF4-FFF2-40B4-BE49-F238E27FC236}">
                <a16:creationId xmlns="" xmlns:a16="http://schemas.microsoft.com/office/drawing/2014/main" id="{E5DFDF75-B5E9-9C48-B395-77FD907F29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45305" y="1378542"/>
            <a:ext cx="2690253" cy="2484000"/>
          </a:xfrm>
          <a:prstGeom prst="rect">
            <a:avLst/>
          </a:prstGeom>
        </p:spPr>
      </p:pic>
    </p:spTree>
    <p:extLst>
      <p:ext uri="{BB962C8B-B14F-4D97-AF65-F5344CB8AC3E}">
        <p14:creationId xmlns:p14="http://schemas.microsoft.com/office/powerpoint/2010/main" val="28275388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0C51B3B8-2613-7D4C-9AE7-5615EAB69A2A}"/>
              </a:ext>
            </a:extLst>
          </p:cNvPr>
          <p:cNvSpPr/>
          <p:nvPr/>
        </p:nvSpPr>
        <p:spPr>
          <a:xfrm>
            <a:off x="912298" y="4061258"/>
            <a:ext cx="2688336" cy="923330"/>
          </a:xfrm>
          <a:prstGeom prst="rect">
            <a:avLst/>
          </a:prstGeom>
        </p:spPr>
        <p:txBody>
          <a:bodyPr wrap="square">
            <a:spAutoFit/>
          </a:bodyPr>
          <a:lstStyle/>
          <a:p>
            <a:pPr algn="ctr"/>
            <a:r>
              <a:rPr lang="pl-PL" b="1" cap="small" dirty="0">
                <a:solidFill>
                  <a:srgbClr val="CEB683"/>
                </a:solidFill>
                <a:latin typeface="Poppins" pitchFamily="2" charset="77"/>
                <a:cs typeface="Poppins" pitchFamily="2" charset="77"/>
              </a:rPr>
              <a:t>Oklaski w operze to ogromna radość dla artystów</a:t>
            </a:r>
          </a:p>
        </p:txBody>
      </p:sp>
      <p:sp>
        <p:nvSpPr>
          <p:cNvPr id="9" name="TextBox 8">
            <a:extLst>
              <a:ext uri="{FF2B5EF4-FFF2-40B4-BE49-F238E27FC236}">
                <a16:creationId xmlns="" xmlns:a16="http://schemas.microsoft.com/office/drawing/2014/main" id="{D372DFA2-2052-6F49-B5B3-3A84FA4817B3}"/>
              </a:ext>
            </a:extLst>
          </p:cNvPr>
          <p:cNvSpPr txBox="1"/>
          <p:nvPr/>
        </p:nvSpPr>
        <p:spPr>
          <a:xfrm>
            <a:off x="4751833" y="4061258"/>
            <a:ext cx="2688336" cy="1477328"/>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Salę operową powinieneś opuścić dopiero po zakończeniu przedstawienia i zapaleniu świateł</a:t>
            </a:r>
          </a:p>
        </p:txBody>
      </p:sp>
      <p:sp>
        <p:nvSpPr>
          <p:cNvPr id="11" name="TextBox 10">
            <a:extLst>
              <a:ext uri="{FF2B5EF4-FFF2-40B4-BE49-F238E27FC236}">
                <a16:creationId xmlns="" xmlns:a16="http://schemas.microsoft.com/office/drawing/2014/main" id="{300CB744-BFD0-7540-B539-82BE8F89562D}"/>
              </a:ext>
            </a:extLst>
          </p:cNvPr>
          <p:cNvSpPr txBox="1"/>
          <p:nvPr/>
        </p:nvSpPr>
        <p:spPr>
          <a:xfrm>
            <a:off x="8551825" y="4061258"/>
            <a:ext cx="2688336" cy="923330"/>
          </a:xfrm>
          <a:prstGeom prst="rect">
            <a:avLst/>
          </a:prstGeom>
        </p:spPr>
        <p:txBody>
          <a:bodyPr wrap="square">
            <a:spAutoFit/>
          </a:bodyPr>
          <a:lstStyle>
            <a:defPPr>
              <a:defRPr lang="x-none"/>
            </a:defPPr>
            <a:lvl1pPr>
              <a:defRPr b="1" cap="small">
                <a:solidFill>
                  <a:srgbClr val="CEB683"/>
                </a:solidFill>
                <a:latin typeface="Poppins" pitchFamily="2" charset="77"/>
                <a:cs typeface="Poppins" pitchFamily="2" charset="77"/>
              </a:defRPr>
            </a:lvl1pPr>
          </a:lstStyle>
          <a:p>
            <a:pPr algn="ctr"/>
            <a:r>
              <a:rPr lang="pl-PL" dirty="0"/>
              <a:t>Pamiętaj, żeby dobrać sztukę do wieku odbiorcy</a:t>
            </a:r>
          </a:p>
        </p:txBody>
      </p:sp>
      <p:pic>
        <p:nvPicPr>
          <p:cNvPr id="8" name="Picture 7">
            <a:extLst>
              <a:ext uri="{FF2B5EF4-FFF2-40B4-BE49-F238E27FC236}">
                <a16:creationId xmlns="" xmlns:a16="http://schemas.microsoft.com/office/drawing/2014/main" id="{9450148D-B04A-EA48-9C12-F8E1B84322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0381" y="1378542"/>
            <a:ext cx="2690253" cy="2484000"/>
          </a:xfrm>
          <a:prstGeom prst="rect">
            <a:avLst/>
          </a:prstGeom>
        </p:spPr>
      </p:pic>
      <p:pic>
        <p:nvPicPr>
          <p:cNvPr id="14" name="Picture 13">
            <a:extLst>
              <a:ext uri="{FF2B5EF4-FFF2-40B4-BE49-F238E27FC236}">
                <a16:creationId xmlns="" xmlns:a16="http://schemas.microsoft.com/office/drawing/2014/main" id="{2B85852B-8EA9-204E-A1A1-58C9C22FF8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1833" y="1378542"/>
            <a:ext cx="2690253" cy="2484000"/>
          </a:xfrm>
          <a:prstGeom prst="rect">
            <a:avLst/>
          </a:prstGeom>
        </p:spPr>
      </p:pic>
      <p:pic>
        <p:nvPicPr>
          <p:cNvPr id="15" name="Picture 14">
            <a:extLst>
              <a:ext uri="{FF2B5EF4-FFF2-40B4-BE49-F238E27FC236}">
                <a16:creationId xmlns="" xmlns:a16="http://schemas.microsoft.com/office/drawing/2014/main" id="{69FBADCA-021E-2D4A-B506-EB1AFFED8E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49908" y="1378542"/>
            <a:ext cx="2690253" cy="2484000"/>
          </a:xfrm>
          <a:prstGeom prst="rect">
            <a:avLst/>
          </a:prstGeom>
        </p:spPr>
      </p:pic>
    </p:spTree>
    <p:extLst>
      <p:ext uri="{BB962C8B-B14F-4D97-AF65-F5344CB8AC3E}">
        <p14:creationId xmlns:p14="http://schemas.microsoft.com/office/powerpoint/2010/main" val="26060206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5E88FBFB-3639-7E49-9B46-0D274F97FED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5580" y="0"/>
            <a:ext cx="12583160" cy="6858000"/>
          </a:xfrm>
          <a:prstGeom prst="rect">
            <a:avLst/>
          </a:prstGeom>
        </p:spPr>
      </p:pic>
      <p:sp>
        <p:nvSpPr>
          <p:cNvPr id="7" name="Rectangle 6">
            <a:extLst>
              <a:ext uri="{FF2B5EF4-FFF2-40B4-BE49-F238E27FC236}">
                <a16:creationId xmlns="" xmlns:a16="http://schemas.microsoft.com/office/drawing/2014/main" id="{1C32308A-D8CF-3147-8C38-26D52D45DAE3}"/>
              </a:ext>
            </a:extLst>
          </p:cNvPr>
          <p:cNvSpPr/>
          <p:nvPr/>
        </p:nvSpPr>
        <p:spPr>
          <a:xfrm>
            <a:off x="666206" y="2181497"/>
            <a:ext cx="5844322" cy="36576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nvGrpSpPr>
          <p:cNvPr id="8" name="Group 7">
            <a:extLst>
              <a:ext uri="{FF2B5EF4-FFF2-40B4-BE49-F238E27FC236}">
                <a16:creationId xmlns="" xmlns:a16="http://schemas.microsoft.com/office/drawing/2014/main" id="{018C3A0C-CB1A-2B47-B80A-44C38328CC74}"/>
              </a:ext>
            </a:extLst>
          </p:cNvPr>
          <p:cNvGrpSpPr/>
          <p:nvPr/>
        </p:nvGrpSpPr>
        <p:grpSpPr>
          <a:xfrm>
            <a:off x="823830" y="2748414"/>
            <a:ext cx="5542139" cy="2893099"/>
            <a:chOff x="823830" y="2653079"/>
            <a:chExt cx="5542139" cy="2893099"/>
          </a:xfrm>
        </p:grpSpPr>
        <p:sp>
          <p:nvSpPr>
            <p:cNvPr id="9" name="Rectangle 8">
              <a:extLst>
                <a:ext uri="{FF2B5EF4-FFF2-40B4-BE49-F238E27FC236}">
                  <a16:creationId xmlns="" xmlns:a16="http://schemas.microsoft.com/office/drawing/2014/main" id="{08BA61E8-B2CC-B84B-9EFC-90852F8EFB90}"/>
                </a:ext>
              </a:extLst>
            </p:cNvPr>
            <p:cNvSpPr/>
            <p:nvPr/>
          </p:nvSpPr>
          <p:spPr>
            <a:xfrm>
              <a:off x="823830" y="2653079"/>
              <a:ext cx="5002203" cy="523220"/>
            </a:xfrm>
            <a:prstGeom prst="rect">
              <a:avLst/>
            </a:prstGeom>
          </p:spPr>
          <p:txBody>
            <a:bodyPr wrap="square">
              <a:spAutoFit/>
            </a:bodyPr>
            <a:lstStyle/>
            <a:p>
              <a:r>
                <a:rPr lang="pl-PL" sz="2800" dirty="0"/>
                <a:t>Kolaż</a:t>
              </a:r>
              <a:endParaRPr lang="pl-PL" sz="2800" dirty="0">
                <a:solidFill>
                  <a:srgbClr val="CEB683"/>
                </a:solidFill>
              </a:endParaRPr>
            </a:p>
          </p:txBody>
        </p:sp>
        <p:sp>
          <p:nvSpPr>
            <p:cNvPr id="10" name="Rectangle 9">
              <a:extLst>
                <a:ext uri="{FF2B5EF4-FFF2-40B4-BE49-F238E27FC236}">
                  <a16:creationId xmlns="" xmlns:a16="http://schemas.microsoft.com/office/drawing/2014/main" id="{9B7A1704-E3BE-8D41-90A7-81011431B8A6}"/>
                </a:ext>
              </a:extLst>
            </p:cNvPr>
            <p:cNvSpPr/>
            <p:nvPr/>
          </p:nvSpPr>
          <p:spPr>
            <a:xfrm>
              <a:off x="823830" y="3237854"/>
              <a:ext cx="5542139" cy="2308324"/>
            </a:xfrm>
            <a:prstGeom prst="rect">
              <a:avLst/>
            </a:prstGeom>
            <a:noFill/>
          </p:spPr>
          <p:txBody>
            <a:bodyPr wrap="square" rtlCol="0" anchor="ctr">
              <a:spAutoFit/>
            </a:bodyPr>
            <a:lstStyle/>
            <a:p>
              <a:r>
                <a:rPr lang="pl-PL" sz="4800" b="1" cap="small" dirty="0">
                  <a:solidFill>
                    <a:srgbClr val="CEB683"/>
                  </a:solidFill>
                  <a:latin typeface="Poppins" pitchFamily="2" charset="77"/>
                  <a:cs typeface="Poppins" pitchFamily="2" charset="77"/>
                </a:rPr>
                <a:t>Jak przygotować się na wizytę w operze</a:t>
              </a:r>
            </a:p>
          </p:txBody>
        </p:sp>
      </p:grpSp>
    </p:spTree>
    <p:extLst>
      <p:ext uri="{BB962C8B-B14F-4D97-AF65-F5344CB8AC3E}">
        <p14:creationId xmlns:p14="http://schemas.microsoft.com/office/powerpoint/2010/main" val="22428628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EA3BC649-DE15-8A42-99F3-421131251568}"/>
              </a:ext>
            </a:extLst>
          </p:cNvPr>
          <p:cNvPicPr>
            <a:picLocks noChangeAspect="1"/>
          </p:cNvPicPr>
          <p:nvPr/>
        </p:nvPicPr>
        <p:blipFill>
          <a:blip r:embed="rId2"/>
          <a:stretch>
            <a:fillRect/>
          </a:stretch>
        </p:blipFill>
        <p:spPr>
          <a:xfrm>
            <a:off x="0" y="1"/>
            <a:ext cx="4886026" cy="6857999"/>
          </a:xfrm>
          <a:prstGeom prst="rect">
            <a:avLst/>
          </a:prstGeom>
        </p:spPr>
      </p:pic>
      <p:pic>
        <p:nvPicPr>
          <p:cNvPr id="4" name="Picture 3">
            <a:extLst>
              <a:ext uri="{FF2B5EF4-FFF2-40B4-BE49-F238E27FC236}">
                <a16:creationId xmlns="" xmlns:a16="http://schemas.microsoft.com/office/drawing/2014/main" id="{2E9B06D3-AD8D-BE41-A7A9-D48E4DADBA86}"/>
              </a:ext>
            </a:extLst>
          </p:cNvPr>
          <p:cNvPicPr>
            <a:picLocks noChangeAspect="1"/>
          </p:cNvPicPr>
          <p:nvPr/>
        </p:nvPicPr>
        <p:blipFill>
          <a:blip r:embed="rId3"/>
          <a:stretch>
            <a:fillRect/>
          </a:stretch>
        </p:blipFill>
        <p:spPr>
          <a:xfrm>
            <a:off x="2446675" y="-1"/>
            <a:ext cx="4886026" cy="6858000"/>
          </a:xfrm>
          <a:prstGeom prst="rect">
            <a:avLst/>
          </a:prstGeom>
          <a:effectLst>
            <a:outerShdw blurRad="50800" dist="38100" dir="10800000" algn="r" rotWithShape="0">
              <a:prstClr val="black">
                <a:alpha val="40000"/>
              </a:prstClr>
            </a:outerShdw>
          </a:effectLst>
        </p:spPr>
      </p:pic>
      <p:pic>
        <p:nvPicPr>
          <p:cNvPr id="6" name="Picture 5">
            <a:extLst>
              <a:ext uri="{FF2B5EF4-FFF2-40B4-BE49-F238E27FC236}">
                <a16:creationId xmlns="" xmlns:a16="http://schemas.microsoft.com/office/drawing/2014/main" id="{576AE406-AB26-E541-81B5-B74A9C336D91}"/>
              </a:ext>
            </a:extLst>
          </p:cNvPr>
          <p:cNvPicPr>
            <a:picLocks noChangeAspect="1"/>
          </p:cNvPicPr>
          <p:nvPr/>
        </p:nvPicPr>
        <p:blipFill>
          <a:blip r:embed="rId4"/>
          <a:stretch>
            <a:fillRect/>
          </a:stretch>
        </p:blipFill>
        <p:spPr>
          <a:xfrm>
            <a:off x="5055909" y="30993"/>
            <a:ext cx="4886026" cy="6858000"/>
          </a:xfrm>
          <a:prstGeom prst="rect">
            <a:avLst/>
          </a:prstGeom>
          <a:effectLst>
            <a:outerShdw blurRad="50800" dist="38100" dir="10800000" algn="r" rotWithShape="0">
              <a:prstClr val="black">
                <a:alpha val="40000"/>
              </a:prstClr>
            </a:outerShdw>
          </a:effectLst>
        </p:spPr>
      </p:pic>
      <p:sp>
        <p:nvSpPr>
          <p:cNvPr id="9" name="Rectangle 8">
            <a:extLst>
              <a:ext uri="{FF2B5EF4-FFF2-40B4-BE49-F238E27FC236}">
                <a16:creationId xmlns="" xmlns:a16="http://schemas.microsoft.com/office/drawing/2014/main" id="{95ACB06C-E972-AF43-822E-8080BEE73327}"/>
              </a:ext>
            </a:extLst>
          </p:cNvPr>
          <p:cNvSpPr/>
          <p:nvPr/>
        </p:nvSpPr>
        <p:spPr>
          <a:xfrm>
            <a:off x="666206" y="2428875"/>
            <a:ext cx="5844322" cy="284321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nvGrpSpPr>
          <p:cNvPr id="10" name="Group 9">
            <a:extLst>
              <a:ext uri="{FF2B5EF4-FFF2-40B4-BE49-F238E27FC236}">
                <a16:creationId xmlns="" xmlns:a16="http://schemas.microsoft.com/office/drawing/2014/main" id="{BC8B54B2-40B9-9447-8661-9907D18D72B0}"/>
              </a:ext>
            </a:extLst>
          </p:cNvPr>
          <p:cNvGrpSpPr/>
          <p:nvPr/>
        </p:nvGrpSpPr>
        <p:grpSpPr>
          <a:xfrm>
            <a:off x="817297" y="3111818"/>
            <a:ext cx="5542139" cy="1477327"/>
            <a:chOff x="817297" y="3040269"/>
            <a:chExt cx="5542139" cy="1477327"/>
          </a:xfrm>
        </p:grpSpPr>
        <p:sp>
          <p:nvSpPr>
            <p:cNvPr id="11" name="Rectangle 10">
              <a:extLst>
                <a:ext uri="{FF2B5EF4-FFF2-40B4-BE49-F238E27FC236}">
                  <a16:creationId xmlns="" xmlns:a16="http://schemas.microsoft.com/office/drawing/2014/main" id="{3E7E168C-324F-7B41-957B-185DBC644F17}"/>
                </a:ext>
              </a:extLst>
            </p:cNvPr>
            <p:cNvSpPr/>
            <p:nvPr/>
          </p:nvSpPr>
          <p:spPr>
            <a:xfrm>
              <a:off x="823830" y="3040269"/>
              <a:ext cx="5002203" cy="523220"/>
            </a:xfrm>
            <a:prstGeom prst="rect">
              <a:avLst/>
            </a:prstGeom>
          </p:spPr>
          <p:txBody>
            <a:bodyPr wrap="square">
              <a:spAutoFit/>
            </a:bodyPr>
            <a:lstStyle/>
            <a:p>
              <a:r>
                <a:rPr lang="pl-PL" sz="2800" dirty="0"/>
                <a:t>Kolaż</a:t>
              </a:r>
              <a:endParaRPr lang="pl-PL" sz="2800" dirty="0">
                <a:solidFill>
                  <a:srgbClr val="CEB683"/>
                </a:solidFill>
              </a:endParaRPr>
            </a:p>
          </p:txBody>
        </p:sp>
        <p:sp>
          <p:nvSpPr>
            <p:cNvPr id="12" name="Rectangle 11">
              <a:extLst>
                <a:ext uri="{FF2B5EF4-FFF2-40B4-BE49-F238E27FC236}">
                  <a16:creationId xmlns="" xmlns:a16="http://schemas.microsoft.com/office/drawing/2014/main" id="{C747FB25-4353-A24E-9325-644600B661FA}"/>
                </a:ext>
              </a:extLst>
            </p:cNvPr>
            <p:cNvSpPr/>
            <p:nvPr/>
          </p:nvSpPr>
          <p:spPr>
            <a:xfrm>
              <a:off x="817297" y="3686599"/>
              <a:ext cx="5542139" cy="830997"/>
            </a:xfrm>
            <a:prstGeom prst="rect">
              <a:avLst/>
            </a:prstGeom>
            <a:noFill/>
          </p:spPr>
          <p:txBody>
            <a:bodyPr wrap="square" rtlCol="0" anchor="ctr">
              <a:spAutoFit/>
            </a:bodyPr>
            <a:lstStyle/>
            <a:p>
              <a:r>
                <a:rPr lang="pl-PL" sz="4800" b="1" cap="small" dirty="0">
                  <a:solidFill>
                    <a:srgbClr val="CEB683"/>
                  </a:solidFill>
                  <a:latin typeface="Poppins" pitchFamily="2" charset="77"/>
                  <a:cs typeface="Poppins" pitchFamily="2" charset="77"/>
                </a:rPr>
                <a:t>Plakat operowy</a:t>
              </a:r>
            </a:p>
          </p:txBody>
        </p:sp>
      </p:grpSp>
      <p:pic>
        <p:nvPicPr>
          <p:cNvPr id="1026" name="Picture 2" descr="Y:\REKLAMA-MARKETING\Plakaty\Callas plakat_we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0406" y="1"/>
            <a:ext cx="4463059" cy="6888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0034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 xmlns:a16="http://schemas.microsoft.com/office/drawing/2014/main" id="{24AD4159-AC71-BF45-AADD-507D747F6C6D}"/>
              </a:ext>
            </a:extLst>
          </p:cNvPr>
          <p:cNvPicPr>
            <a:picLocks noChangeAspect="1"/>
          </p:cNvPicPr>
          <p:nvPr/>
        </p:nvPicPr>
        <p:blipFill>
          <a:blip r:embed="rId2"/>
          <a:stretch>
            <a:fillRect/>
          </a:stretch>
        </p:blipFill>
        <p:spPr>
          <a:xfrm>
            <a:off x="3881258" y="320400"/>
            <a:ext cx="4429484" cy="6217200"/>
          </a:xfrm>
          <a:prstGeom prst="rect">
            <a:avLst/>
          </a:prstGeom>
          <a:effectLst>
            <a:outerShdw blurRad="50800" dist="38100" dir="10800000" algn="r" rotWithShape="0">
              <a:prstClr val="black">
                <a:alpha val="40000"/>
              </a:prstClr>
            </a:outerShdw>
          </a:effectLst>
        </p:spPr>
      </p:pic>
      <p:sp>
        <p:nvSpPr>
          <p:cNvPr id="3" name="TextBox 2">
            <a:extLst>
              <a:ext uri="{FF2B5EF4-FFF2-40B4-BE49-F238E27FC236}">
                <a16:creationId xmlns="" xmlns:a16="http://schemas.microsoft.com/office/drawing/2014/main" id="{C1409D7A-546C-2441-8203-D1527BC0F259}"/>
              </a:ext>
            </a:extLst>
          </p:cNvPr>
          <p:cNvSpPr txBox="1"/>
          <p:nvPr/>
        </p:nvSpPr>
        <p:spPr>
          <a:xfrm>
            <a:off x="1610317" y="630736"/>
            <a:ext cx="1695272" cy="461665"/>
          </a:xfrm>
          <a:prstGeom prst="rect">
            <a:avLst/>
          </a:prstGeom>
          <a:noFill/>
        </p:spPr>
        <p:txBody>
          <a:bodyPr wrap="none" rtlCol="0">
            <a:spAutoFit/>
          </a:bodyPr>
          <a:lstStyle/>
          <a:p>
            <a:r>
              <a:rPr lang="x-none" sz="2400" dirty="0"/>
              <a:t>Kompozytor</a:t>
            </a:r>
          </a:p>
        </p:txBody>
      </p:sp>
      <p:sp>
        <p:nvSpPr>
          <p:cNvPr id="4" name="TextBox 3">
            <a:extLst>
              <a:ext uri="{FF2B5EF4-FFF2-40B4-BE49-F238E27FC236}">
                <a16:creationId xmlns="" xmlns:a16="http://schemas.microsoft.com/office/drawing/2014/main" id="{E87EF671-4845-2D4B-8079-28E1B7DFBFCC}"/>
              </a:ext>
            </a:extLst>
          </p:cNvPr>
          <p:cNvSpPr txBox="1"/>
          <p:nvPr/>
        </p:nvSpPr>
        <p:spPr>
          <a:xfrm>
            <a:off x="2695503" y="3058533"/>
            <a:ext cx="803746" cy="461665"/>
          </a:xfrm>
          <a:prstGeom prst="rect">
            <a:avLst/>
          </a:prstGeom>
          <a:noFill/>
        </p:spPr>
        <p:txBody>
          <a:bodyPr wrap="none" rtlCol="0">
            <a:spAutoFit/>
          </a:bodyPr>
          <a:lstStyle/>
          <a:p>
            <a:r>
              <a:rPr lang="x-none" sz="2400" dirty="0"/>
              <a:t>Tytuł</a:t>
            </a:r>
          </a:p>
        </p:txBody>
      </p:sp>
      <p:sp>
        <p:nvSpPr>
          <p:cNvPr id="7" name="TextBox 6">
            <a:extLst>
              <a:ext uri="{FF2B5EF4-FFF2-40B4-BE49-F238E27FC236}">
                <a16:creationId xmlns="" xmlns:a16="http://schemas.microsoft.com/office/drawing/2014/main" id="{076B93C7-FBCD-9B43-A3C1-04F9C0C82493}"/>
              </a:ext>
            </a:extLst>
          </p:cNvPr>
          <p:cNvSpPr txBox="1"/>
          <p:nvPr/>
        </p:nvSpPr>
        <p:spPr>
          <a:xfrm>
            <a:off x="1405495" y="4490710"/>
            <a:ext cx="1970796" cy="461665"/>
          </a:xfrm>
          <a:prstGeom prst="rect">
            <a:avLst/>
          </a:prstGeom>
          <a:noFill/>
        </p:spPr>
        <p:txBody>
          <a:bodyPr wrap="none" rtlCol="0">
            <a:spAutoFit/>
          </a:bodyPr>
          <a:lstStyle/>
          <a:p>
            <a:r>
              <a:rPr lang="x-none" sz="2400" dirty="0"/>
              <a:t>Data premiery</a:t>
            </a:r>
          </a:p>
        </p:txBody>
      </p:sp>
      <p:sp>
        <p:nvSpPr>
          <p:cNvPr id="8" name="TextBox 7">
            <a:extLst>
              <a:ext uri="{FF2B5EF4-FFF2-40B4-BE49-F238E27FC236}">
                <a16:creationId xmlns="" xmlns:a16="http://schemas.microsoft.com/office/drawing/2014/main" id="{69B8F857-9E75-9246-BBB6-FE0AD16C9987}"/>
              </a:ext>
            </a:extLst>
          </p:cNvPr>
          <p:cNvSpPr txBox="1"/>
          <p:nvPr/>
        </p:nvSpPr>
        <p:spPr>
          <a:xfrm>
            <a:off x="1446083" y="5029618"/>
            <a:ext cx="1930208" cy="461665"/>
          </a:xfrm>
          <a:prstGeom prst="rect">
            <a:avLst/>
          </a:prstGeom>
          <a:noFill/>
        </p:spPr>
        <p:txBody>
          <a:bodyPr wrap="none" rtlCol="0">
            <a:spAutoFit/>
          </a:bodyPr>
          <a:lstStyle/>
          <a:p>
            <a:r>
              <a:rPr lang="x-none" sz="2400" dirty="0"/>
              <a:t>Daty spektakli</a:t>
            </a:r>
          </a:p>
        </p:txBody>
      </p:sp>
      <p:cxnSp>
        <p:nvCxnSpPr>
          <p:cNvPr id="10" name="Straight Connector 9">
            <a:extLst>
              <a:ext uri="{FF2B5EF4-FFF2-40B4-BE49-F238E27FC236}">
                <a16:creationId xmlns="" xmlns:a16="http://schemas.microsoft.com/office/drawing/2014/main" id="{456EB386-8D6F-444E-8324-528EF625D7F8}"/>
              </a:ext>
            </a:extLst>
          </p:cNvPr>
          <p:cNvCxnSpPr>
            <a:cxnSpLocks/>
          </p:cNvCxnSpPr>
          <p:nvPr/>
        </p:nvCxnSpPr>
        <p:spPr>
          <a:xfrm>
            <a:off x="3463114" y="861569"/>
            <a:ext cx="1009934" cy="0"/>
          </a:xfrm>
          <a:prstGeom prst="line">
            <a:avLst/>
          </a:prstGeom>
          <a:ln w="41275">
            <a:solidFill>
              <a:srgbClr val="CEB683"/>
            </a:solidFill>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180D5E4E-FC63-774A-B758-B04BAD8CAAB6}"/>
              </a:ext>
            </a:extLst>
          </p:cNvPr>
          <p:cNvCxnSpPr/>
          <p:nvPr/>
        </p:nvCxnSpPr>
        <p:spPr>
          <a:xfrm>
            <a:off x="3566208" y="3286899"/>
            <a:ext cx="1009934" cy="0"/>
          </a:xfrm>
          <a:prstGeom prst="line">
            <a:avLst/>
          </a:prstGeom>
          <a:ln w="41275">
            <a:solidFill>
              <a:srgbClr val="CEB683"/>
            </a:solidFill>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 xmlns:a16="http://schemas.microsoft.com/office/drawing/2014/main" id="{8286B0BF-A371-AD47-BF62-3680ADD5A623}"/>
              </a:ext>
            </a:extLst>
          </p:cNvPr>
          <p:cNvCxnSpPr/>
          <p:nvPr/>
        </p:nvCxnSpPr>
        <p:spPr>
          <a:xfrm>
            <a:off x="3396706" y="4723694"/>
            <a:ext cx="1009934" cy="0"/>
          </a:xfrm>
          <a:prstGeom prst="line">
            <a:avLst/>
          </a:prstGeom>
          <a:ln w="41275">
            <a:solidFill>
              <a:srgbClr val="CEB683"/>
            </a:solidFill>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42B7A31C-4C47-1347-81D4-EB61085CE89F}"/>
              </a:ext>
            </a:extLst>
          </p:cNvPr>
          <p:cNvCxnSpPr/>
          <p:nvPr/>
        </p:nvCxnSpPr>
        <p:spPr>
          <a:xfrm>
            <a:off x="3376291" y="5260451"/>
            <a:ext cx="1009934" cy="0"/>
          </a:xfrm>
          <a:prstGeom prst="line">
            <a:avLst/>
          </a:prstGeom>
          <a:ln w="41275">
            <a:solidFill>
              <a:srgbClr val="CEB683"/>
            </a:solidFill>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2AE82B1F-B1AB-EC45-9436-D6C6FF1B8801}"/>
              </a:ext>
            </a:extLst>
          </p:cNvPr>
          <p:cNvCxnSpPr>
            <a:cxnSpLocks/>
          </p:cNvCxnSpPr>
          <p:nvPr/>
        </p:nvCxnSpPr>
        <p:spPr>
          <a:xfrm>
            <a:off x="2457953" y="1279692"/>
            <a:ext cx="1948687" cy="0"/>
          </a:xfrm>
          <a:prstGeom prst="line">
            <a:avLst/>
          </a:prstGeom>
          <a:ln w="41275">
            <a:solidFill>
              <a:srgbClr val="CEB683"/>
            </a:solidFill>
            <a:tailEnd type="oval"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 xmlns:a16="http://schemas.microsoft.com/office/drawing/2014/main" id="{4BF0F935-9BA7-514C-B8E4-BA2527B81CAF}"/>
              </a:ext>
            </a:extLst>
          </p:cNvPr>
          <p:cNvSpPr txBox="1"/>
          <p:nvPr/>
        </p:nvSpPr>
        <p:spPr>
          <a:xfrm>
            <a:off x="700341" y="1025413"/>
            <a:ext cx="1969514" cy="830997"/>
          </a:xfrm>
          <a:prstGeom prst="rect">
            <a:avLst/>
          </a:prstGeom>
          <a:noFill/>
        </p:spPr>
        <p:txBody>
          <a:bodyPr wrap="none" rtlCol="0">
            <a:spAutoFit/>
          </a:bodyPr>
          <a:lstStyle/>
          <a:p>
            <a:r>
              <a:rPr lang="x-none" sz="2400" dirty="0"/>
              <a:t>Inscenizacja</a:t>
            </a:r>
            <a:br>
              <a:rPr lang="x-none" sz="2400" dirty="0"/>
            </a:br>
            <a:r>
              <a:rPr lang="x-none" sz="2400" dirty="0"/>
              <a:t> </a:t>
            </a:r>
            <a:r>
              <a:rPr lang="en-US" sz="2400" dirty="0" err="1"/>
              <a:t>i</a:t>
            </a:r>
            <a:r>
              <a:rPr lang="en-US" sz="2400" dirty="0"/>
              <a:t> </a:t>
            </a:r>
            <a:r>
              <a:rPr lang="en-US" sz="2400" dirty="0" err="1"/>
              <a:t>choreografia</a:t>
            </a:r>
            <a:endParaRPr lang="x-none" sz="2400" dirty="0"/>
          </a:p>
        </p:txBody>
      </p:sp>
    </p:spTree>
    <p:extLst>
      <p:ext uri="{BB962C8B-B14F-4D97-AF65-F5344CB8AC3E}">
        <p14:creationId xmlns:p14="http://schemas.microsoft.com/office/powerpoint/2010/main" val="22371192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 xmlns:a16="http://schemas.microsoft.com/office/drawing/2014/main" id="{3F9B39CB-6534-5A4A-A784-4B9C25C0A5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0445" y="508000"/>
            <a:ext cx="4876800" cy="5842000"/>
          </a:xfrm>
          <a:prstGeom prst="rect">
            <a:avLst/>
          </a:prstGeom>
        </p:spPr>
      </p:pic>
      <p:pic>
        <p:nvPicPr>
          <p:cNvPr id="3" name="Picture 2">
            <a:extLst>
              <a:ext uri="{FF2B5EF4-FFF2-40B4-BE49-F238E27FC236}">
                <a16:creationId xmlns="" xmlns:a16="http://schemas.microsoft.com/office/drawing/2014/main" id="{27F9712B-D00B-7144-AEBF-DE19C51358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42247" y="521494"/>
            <a:ext cx="2907506" cy="5815012"/>
          </a:xfrm>
          <a:prstGeom prst="rect">
            <a:avLst/>
          </a:prstGeom>
        </p:spPr>
      </p:pic>
      <p:sp>
        <p:nvSpPr>
          <p:cNvPr id="4" name="Rectangle 3">
            <a:extLst>
              <a:ext uri="{FF2B5EF4-FFF2-40B4-BE49-F238E27FC236}">
                <a16:creationId xmlns="" xmlns:a16="http://schemas.microsoft.com/office/drawing/2014/main" id="{7C1257B4-2443-4E41-9B38-A109DBDFEC14}"/>
              </a:ext>
            </a:extLst>
          </p:cNvPr>
          <p:cNvSpPr/>
          <p:nvPr/>
        </p:nvSpPr>
        <p:spPr>
          <a:xfrm>
            <a:off x="666206" y="2181497"/>
            <a:ext cx="5844322" cy="36576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nvGrpSpPr>
          <p:cNvPr id="5" name="Group 4">
            <a:extLst>
              <a:ext uri="{FF2B5EF4-FFF2-40B4-BE49-F238E27FC236}">
                <a16:creationId xmlns="" xmlns:a16="http://schemas.microsoft.com/office/drawing/2014/main" id="{F692D07F-B41B-B045-96FD-B3203E6A9C61}"/>
              </a:ext>
            </a:extLst>
          </p:cNvPr>
          <p:cNvGrpSpPr/>
          <p:nvPr/>
        </p:nvGrpSpPr>
        <p:grpSpPr>
          <a:xfrm>
            <a:off x="823830" y="2748414"/>
            <a:ext cx="5542139" cy="2407613"/>
            <a:chOff x="823830" y="2653079"/>
            <a:chExt cx="5542139" cy="2407613"/>
          </a:xfrm>
        </p:grpSpPr>
        <p:sp>
          <p:nvSpPr>
            <p:cNvPr id="6" name="Rectangle 5">
              <a:extLst>
                <a:ext uri="{FF2B5EF4-FFF2-40B4-BE49-F238E27FC236}">
                  <a16:creationId xmlns="" xmlns:a16="http://schemas.microsoft.com/office/drawing/2014/main" id="{37C79E03-C52F-9C4E-B37D-A35BC1FFADE1}"/>
                </a:ext>
              </a:extLst>
            </p:cNvPr>
            <p:cNvSpPr/>
            <p:nvPr/>
          </p:nvSpPr>
          <p:spPr>
            <a:xfrm>
              <a:off x="823830" y="2653079"/>
              <a:ext cx="5002203" cy="523220"/>
            </a:xfrm>
            <a:prstGeom prst="rect">
              <a:avLst/>
            </a:prstGeom>
          </p:spPr>
          <p:txBody>
            <a:bodyPr wrap="square">
              <a:spAutoFit/>
            </a:bodyPr>
            <a:lstStyle/>
            <a:p>
              <a:r>
                <a:rPr lang="pl-PL" sz="2800" dirty="0"/>
                <a:t>Dyskusja</a:t>
              </a:r>
              <a:endParaRPr lang="pl-PL" sz="2800" dirty="0">
                <a:solidFill>
                  <a:srgbClr val="CEB683"/>
                </a:solidFill>
              </a:endParaRPr>
            </a:p>
          </p:txBody>
        </p:sp>
        <p:sp>
          <p:nvSpPr>
            <p:cNvPr id="7" name="Rectangle 6">
              <a:extLst>
                <a:ext uri="{FF2B5EF4-FFF2-40B4-BE49-F238E27FC236}">
                  <a16:creationId xmlns="" xmlns:a16="http://schemas.microsoft.com/office/drawing/2014/main" id="{EA8BE2A6-B832-9840-B9E6-AB3FB185D247}"/>
                </a:ext>
              </a:extLst>
            </p:cNvPr>
            <p:cNvSpPr/>
            <p:nvPr/>
          </p:nvSpPr>
          <p:spPr>
            <a:xfrm>
              <a:off x="823830" y="3491032"/>
              <a:ext cx="5542139" cy="1569660"/>
            </a:xfrm>
            <a:prstGeom prst="rect">
              <a:avLst/>
            </a:prstGeom>
            <a:noFill/>
          </p:spPr>
          <p:txBody>
            <a:bodyPr wrap="square" rtlCol="0" anchor="ctr">
              <a:spAutoFit/>
            </a:bodyPr>
            <a:lstStyle/>
            <a:p>
              <a:r>
                <a:rPr lang="pl-PL" sz="4800" b="1" cap="small" dirty="0">
                  <a:solidFill>
                    <a:srgbClr val="CEB683"/>
                  </a:solidFill>
                  <a:latin typeface="Poppins" pitchFamily="2" charset="77"/>
                  <a:cs typeface="Poppins" pitchFamily="2" charset="77"/>
                </a:rPr>
                <a:t>Trendy w strojach wyjściowych</a:t>
              </a:r>
            </a:p>
          </p:txBody>
        </p:sp>
      </p:grpSp>
      <p:pic>
        <p:nvPicPr>
          <p:cNvPr id="9" name="Picture 8">
            <a:extLst>
              <a:ext uri="{FF2B5EF4-FFF2-40B4-BE49-F238E27FC236}">
                <a16:creationId xmlns="" xmlns:a16="http://schemas.microsoft.com/office/drawing/2014/main" id="{D94A9DA4-7BEB-CE45-ACB9-BEE00C1526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95000" y="508000"/>
            <a:ext cx="3898900" cy="5842000"/>
          </a:xfrm>
          <a:prstGeom prst="rect">
            <a:avLst/>
          </a:prstGeom>
        </p:spPr>
      </p:pic>
    </p:spTree>
    <p:extLst>
      <p:ext uri="{BB962C8B-B14F-4D97-AF65-F5344CB8AC3E}">
        <p14:creationId xmlns:p14="http://schemas.microsoft.com/office/powerpoint/2010/main" val="40108650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 xmlns:a16="http://schemas.microsoft.com/office/drawing/2014/main" id="{7BCD16DB-0FF0-C740-915E-24BE4D57A144}"/>
              </a:ext>
            </a:extLst>
          </p:cNvPr>
          <p:cNvGrpSpPr/>
          <p:nvPr/>
        </p:nvGrpSpPr>
        <p:grpSpPr>
          <a:xfrm>
            <a:off x="9157617" y="5629343"/>
            <a:ext cx="2570638" cy="1125099"/>
            <a:chOff x="9517033" y="5629343"/>
            <a:chExt cx="2570638" cy="1125099"/>
          </a:xfrm>
        </p:grpSpPr>
        <p:sp>
          <p:nvSpPr>
            <p:cNvPr id="8" name="TextBox 7">
              <a:extLst>
                <a:ext uri="{FF2B5EF4-FFF2-40B4-BE49-F238E27FC236}">
                  <a16:creationId xmlns="" xmlns:a16="http://schemas.microsoft.com/office/drawing/2014/main" id="{A74E663A-5E82-FA48-992B-CDADFD0DBB36}"/>
                </a:ext>
              </a:extLst>
            </p:cNvPr>
            <p:cNvSpPr txBox="1"/>
            <p:nvPr/>
          </p:nvSpPr>
          <p:spPr>
            <a:xfrm>
              <a:off x="10324618" y="5842544"/>
              <a:ext cx="1156086" cy="246221"/>
            </a:xfrm>
            <a:prstGeom prst="rect">
              <a:avLst/>
            </a:prstGeom>
            <a:noFill/>
          </p:spPr>
          <p:txBody>
            <a:bodyPr wrap="none" rtlCol="0">
              <a:spAutoFit/>
            </a:bodyPr>
            <a:lstStyle/>
            <a:p>
              <a:r>
                <a:rPr lang="x-none" sz="1000" dirty="0">
                  <a:solidFill>
                    <a:schemeClr val="bg1">
                      <a:lumMod val="65000"/>
                      <a:lumOff val="35000"/>
                    </a:schemeClr>
                  </a:solidFill>
                </a:rPr>
                <a:t>Opracowane przez</a:t>
              </a:r>
            </a:p>
          </p:txBody>
        </p:sp>
        <p:pic>
          <p:nvPicPr>
            <p:cNvPr id="13" name="Picture 12">
              <a:extLst>
                <a:ext uri="{FF2B5EF4-FFF2-40B4-BE49-F238E27FC236}">
                  <a16:creationId xmlns="" xmlns:a16="http://schemas.microsoft.com/office/drawing/2014/main" id="{03BDB6EF-330B-A24F-B70C-91F81D221E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17033" y="5629343"/>
              <a:ext cx="2570638" cy="1125099"/>
            </a:xfrm>
            <a:prstGeom prst="rect">
              <a:avLst/>
            </a:prstGeom>
          </p:spPr>
        </p:pic>
      </p:grpSp>
      <p:pic>
        <p:nvPicPr>
          <p:cNvPr id="6" name="Picture 5">
            <a:extLst>
              <a:ext uri="{FF2B5EF4-FFF2-40B4-BE49-F238E27FC236}">
                <a16:creationId xmlns="" xmlns:a16="http://schemas.microsoft.com/office/drawing/2014/main" id="{EC02F866-0444-5644-96B1-F78E94DA2F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43394" y="1737811"/>
            <a:ext cx="1081224" cy="1080000"/>
          </a:xfrm>
          <a:prstGeom prst="rect">
            <a:avLst/>
          </a:prstGeom>
          <a:effectLst>
            <a:outerShdw blurRad="63500" sx="102000" sy="102000" algn="ctr" rotWithShape="0">
              <a:schemeClr val="tx1">
                <a:alpha val="19000"/>
              </a:schemeClr>
            </a:outerShdw>
          </a:effectLst>
        </p:spPr>
      </p:pic>
      <p:pic>
        <p:nvPicPr>
          <p:cNvPr id="9" name="Picture 8">
            <a:extLst>
              <a:ext uri="{FF2B5EF4-FFF2-40B4-BE49-F238E27FC236}">
                <a16:creationId xmlns="" xmlns:a16="http://schemas.microsoft.com/office/drawing/2014/main" id="{6630F6EE-B78F-424F-AC1A-476EE13A64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07641" y="523374"/>
            <a:ext cx="1080000" cy="1080000"/>
          </a:xfrm>
          <a:prstGeom prst="rect">
            <a:avLst/>
          </a:prstGeom>
          <a:effectLst>
            <a:outerShdw blurRad="63500" sx="102000" sy="102000" algn="ctr" rotWithShape="0">
              <a:schemeClr val="tx1">
                <a:alpha val="19000"/>
              </a:schemeClr>
            </a:outerShdw>
          </a:effectLst>
        </p:spPr>
      </p:pic>
      <p:pic>
        <p:nvPicPr>
          <p:cNvPr id="10" name="Picture 9">
            <a:extLst>
              <a:ext uri="{FF2B5EF4-FFF2-40B4-BE49-F238E27FC236}">
                <a16:creationId xmlns="" xmlns:a16="http://schemas.microsoft.com/office/drawing/2014/main" id="{7AA0EA54-975C-8448-BD31-EC14AFD62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07641" y="1737811"/>
            <a:ext cx="1080000" cy="1080000"/>
          </a:xfrm>
          <a:prstGeom prst="rect">
            <a:avLst/>
          </a:prstGeom>
          <a:effectLst>
            <a:outerShdw blurRad="63500" sx="102000" sy="102000" algn="ctr" rotWithShape="0">
              <a:schemeClr val="tx1">
                <a:alpha val="19000"/>
              </a:schemeClr>
            </a:outerShdw>
          </a:effectLst>
        </p:spPr>
      </p:pic>
      <p:pic>
        <p:nvPicPr>
          <p:cNvPr id="15" name="Picture 14">
            <a:extLst>
              <a:ext uri="{FF2B5EF4-FFF2-40B4-BE49-F238E27FC236}">
                <a16:creationId xmlns="" xmlns:a16="http://schemas.microsoft.com/office/drawing/2014/main" id="{AB5FBE96-7D33-0A46-9A9D-DEC01130AB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06416" y="2952248"/>
            <a:ext cx="1081225" cy="1080000"/>
          </a:xfrm>
          <a:prstGeom prst="rect">
            <a:avLst/>
          </a:prstGeom>
          <a:effectLst>
            <a:outerShdw blurRad="63500" sx="102000" sy="102000" algn="ctr" rotWithShape="0">
              <a:schemeClr val="tx1">
                <a:alpha val="19000"/>
              </a:schemeClr>
            </a:outerShdw>
          </a:effectLst>
        </p:spPr>
      </p:pic>
      <p:pic>
        <p:nvPicPr>
          <p:cNvPr id="16" name="Picture 15">
            <a:extLst>
              <a:ext uri="{FF2B5EF4-FFF2-40B4-BE49-F238E27FC236}">
                <a16:creationId xmlns="" xmlns:a16="http://schemas.microsoft.com/office/drawing/2014/main" id="{C090760C-4C39-5C47-A2F9-245E1BB1C90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243394" y="523374"/>
            <a:ext cx="1081224" cy="1080000"/>
          </a:xfrm>
          <a:prstGeom prst="rect">
            <a:avLst/>
          </a:prstGeom>
          <a:effectLst>
            <a:outerShdw blurRad="63500" sx="102000" sy="102000" algn="ctr" rotWithShape="0">
              <a:schemeClr val="tx1">
                <a:alpha val="19000"/>
              </a:schemeClr>
            </a:outerShdw>
          </a:effectLst>
        </p:spPr>
      </p:pic>
      <p:pic>
        <p:nvPicPr>
          <p:cNvPr id="17" name="Picture 16">
            <a:extLst>
              <a:ext uri="{FF2B5EF4-FFF2-40B4-BE49-F238E27FC236}">
                <a16:creationId xmlns="" xmlns:a16="http://schemas.microsoft.com/office/drawing/2014/main" id="{6C6C6568-AAC3-7347-B91B-1E46837B8CA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43394" y="2952248"/>
            <a:ext cx="1081224" cy="1080000"/>
          </a:xfrm>
          <a:prstGeom prst="rect">
            <a:avLst/>
          </a:prstGeom>
          <a:effectLst>
            <a:outerShdw blurRad="63500" sx="102000" sy="102000" algn="ctr" rotWithShape="0">
              <a:schemeClr val="tx1">
                <a:alpha val="19000"/>
              </a:schemeClr>
            </a:outerShdw>
          </a:effectLst>
        </p:spPr>
      </p:pic>
      <p:pic>
        <p:nvPicPr>
          <p:cNvPr id="3" name="Picture 2">
            <a:extLst>
              <a:ext uri="{FF2B5EF4-FFF2-40B4-BE49-F238E27FC236}">
                <a16:creationId xmlns="" xmlns:a16="http://schemas.microsoft.com/office/drawing/2014/main" id="{DF53DD63-AA95-8F41-8578-2FE941D897E9}"/>
              </a:ext>
            </a:extLst>
          </p:cNvPr>
          <p:cNvPicPr>
            <a:picLocks noChangeAspect="1"/>
          </p:cNvPicPr>
          <p:nvPr/>
        </p:nvPicPr>
        <p:blipFill>
          <a:blip r:embed="rId10"/>
          <a:stretch>
            <a:fillRect/>
          </a:stretch>
        </p:blipFill>
        <p:spPr>
          <a:xfrm>
            <a:off x="1255153" y="523374"/>
            <a:ext cx="6985550" cy="4996063"/>
          </a:xfrm>
          <a:prstGeom prst="roundRect">
            <a:avLst/>
          </a:prstGeom>
        </p:spPr>
      </p:pic>
      <p:sp>
        <p:nvSpPr>
          <p:cNvPr id="7" name="TextBox 6">
            <a:extLst>
              <a:ext uri="{FF2B5EF4-FFF2-40B4-BE49-F238E27FC236}">
                <a16:creationId xmlns="" xmlns:a16="http://schemas.microsoft.com/office/drawing/2014/main" id="{21C119A2-E112-2145-B86F-B0F1DE7B2F1F}"/>
              </a:ext>
            </a:extLst>
          </p:cNvPr>
          <p:cNvSpPr txBox="1"/>
          <p:nvPr/>
        </p:nvSpPr>
        <p:spPr>
          <a:xfrm>
            <a:off x="1369866" y="2680498"/>
            <a:ext cx="6756125" cy="1569660"/>
          </a:xfrm>
          <a:prstGeom prst="rect">
            <a:avLst/>
          </a:prstGeom>
          <a:solidFill>
            <a:schemeClr val="bg1">
              <a:alpha val="70000"/>
            </a:schemeClr>
          </a:solidFill>
        </p:spPr>
        <p:txBody>
          <a:bodyPr wrap="square" rtlCol="0" anchor="ctr">
            <a:spAutoFit/>
          </a:bodyPr>
          <a:lstStyle/>
          <a:p>
            <a:pPr algn="ctr"/>
            <a:r>
              <a:rPr lang="pl-PL" sz="4800" b="1" cap="small" dirty="0">
                <a:solidFill>
                  <a:srgbClr val="CEB683"/>
                </a:solidFill>
                <a:latin typeface="Poppins" pitchFamily="2" charset="77"/>
                <a:cs typeface="Poppins" pitchFamily="2" charset="77"/>
              </a:rPr>
              <a:t>Zapraszamy do</a:t>
            </a:r>
            <a:br>
              <a:rPr lang="pl-PL" sz="4800" b="1" cap="small" dirty="0">
                <a:solidFill>
                  <a:srgbClr val="CEB683"/>
                </a:solidFill>
                <a:latin typeface="Poppins" pitchFamily="2" charset="77"/>
                <a:cs typeface="Poppins" pitchFamily="2" charset="77"/>
              </a:rPr>
            </a:br>
            <a:r>
              <a:rPr lang="pl-PL" sz="4800" b="1" cap="small" dirty="0">
                <a:solidFill>
                  <a:srgbClr val="CEB683"/>
                </a:solidFill>
                <a:latin typeface="Poppins" pitchFamily="2" charset="77"/>
                <a:cs typeface="Poppins" pitchFamily="2" charset="77"/>
              </a:rPr>
              <a:t>Opery Śląskiej!</a:t>
            </a:r>
          </a:p>
        </p:txBody>
      </p:sp>
      <p:pic>
        <p:nvPicPr>
          <p:cNvPr id="4" name="Picture 3">
            <a:extLst>
              <a:ext uri="{FF2B5EF4-FFF2-40B4-BE49-F238E27FC236}">
                <a16:creationId xmlns="" xmlns:a16="http://schemas.microsoft.com/office/drawing/2014/main" id="{C59B549E-9E98-624D-9DDB-12F8108EB334}"/>
              </a:ext>
            </a:extLst>
          </p:cNvPr>
          <p:cNvPicPr>
            <a:picLocks noChangeAspect="1"/>
          </p:cNvPicPr>
          <p:nvPr/>
        </p:nvPicPr>
        <p:blipFill>
          <a:blip r:embed="rId11" cstate="screen">
            <a:extLst>
              <a:ext uri="{BEBA8EAE-BF5A-486C-A8C5-ECC9F3942E4B}">
                <a14:imgProps xmlns:a14="http://schemas.microsoft.com/office/drawing/2010/main">
                  <a14:imgLayer r:embed="rId12">
                    <a14:imgEffect>
                      <a14:colorTemperature colorTemp="11200"/>
                    </a14:imgEffect>
                    <a14:imgEffect>
                      <a14:saturation sat="66000"/>
                    </a14:imgEffect>
                  </a14:imgLayer>
                </a14:imgProps>
              </a:ext>
              <a:ext uri="{28A0092B-C50C-407E-A947-70E740481C1C}">
                <a14:useLocalDpi xmlns:a14="http://schemas.microsoft.com/office/drawing/2010/main"/>
              </a:ext>
            </a:extLst>
          </a:blip>
          <a:stretch>
            <a:fillRect/>
          </a:stretch>
        </p:blipFill>
        <p:spPr>
          <a:xfrm>
            <a:off x="9198230" y="4166686"/>
            <a:ext cx="2489412" cy="1531946"/>
          </a:xfrm>
          <a:prstGeom prst="roundRect">
            <a:avLst/>
          </a:prstGeom>
        </p:spPr>
      </p:pic>
      <p:pic>
        <p:nvPicPr>
          <p:cNvPr id="14" name="3535D4D8-C42F-4CF2-AB0E-868C5C6117EE" descr="5E9A5BEA-4733-4D5A-8D8C-525E11280A95@opera"/>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6088765"/>
            <a:ext cx="4207813" cy="445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07813" y="6012646"/>
            <a:ext cx="597544" cy="597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pole tekstowe 1"/>
          <p:cNvSpPr txBox="1"/>
          <p:nvPr/>
        </p:nvSpPr>
        <p:spPr>
          <a:xfrm>
            <a:off x="4973420" y="6040285"/>
            <a:ext cx="4551606" cy="553998"/>
          </a:xfrm>
          <a:prstGeom prst="rect">
            <a:avLst/>
          </a:prstGeom>
          <a:noFill/>
        </p:spPr>
        <p:txBody>
          <a:bodyPr wrap="square" rtlCol="0">
            <a:spAutoFit/>
          </a:bodyPr>
          <a:lstStyle/>
          <a:p>
            <a:r>
              <a:rPr lang="pl-PL" sz="1200" dirty="0"/>
              <a:t>Dofinansowano ze środków Ministerstwa Kultury i Dziedzictwa Narodowego pochodzących z Funduszu Promocji Kultury</a:t>
            </a:r>
            <a:r>
              <a:rPr lang="pl-PL" dirty="0"/>
              <a:t>.</a:t>
            </a:r>
          </a:p>
        </p:txBody>
      </p:sp>
    </p:spTree>
    <p:extLst>
      <p:ext uri="{BB962C8B-B14F-4D97-AF65-F5344CB8AC3E}">
        <p14:creationId xmlns:p14="http://schemas.microsoft.com/office/powerpoint/2010/main" val="1930560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B9BEAD2-CBF5-C84A-B205-106648F6204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 xmlns:a16="http://schemas.microsoft.com/office/drawing/2014/main"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 xmlns:a16="http://schemas.microsoft.com/office/drawing/2014/main"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Balet</a:t>
            </a:r>
          </a:p>
        </p:txBody>
      </p:sp>
      <p:sp>
        <p:nvSpPr>
          <p:cNvPr id="8" name="TextBox 7">
            <a:extLst>
              <a:ext uri="{FF2B5EF4-FFF2-40B4-BE49-F238E27FC236}">
                <a16:creationId xmlns="" xmlns:a16="http://schemas.microsoft.com/office/drawing/2014/main" id="{7A152DA7-DBC5-1F48-B453-65312B8F5310}"/>
              </a:ext>
            </a:extLst>
          </p:cNvPr>
          <p:cNvSpPr txBox="1"/>
          <p:nvPr/>
        </p:nvSpPr>
        <p:spPr>
          <a:xfrm>
            <a:off x="8583965" y="4035473"/>
            <a:ext cx="3328826" cy="1754326"/>
          </a:xfrm>
          <a:prstGeom prst="rect">
            <a:avLst/>
          </a:prstGeom>
          <a:noFill/>
        </p:spPr>
        <p:txBody>
          <a:bodyPr wrap="square" rtlCol="0">
            <a:spAutoFit/>
          </a:bodyPr>
          <a:lstStyle/>
          <a:p>
            <a:r>
              <a:rPr lang="pl-PL" dirty="0">
                <a:solidFill>
                  <a:schemeClr val="bg1"/>
                </a:solidFill>
              </a:rPr>
              <a:t>Widowisko teatralne, w którym głównym środkiem wyrazu jest taniec, wykonywany przez tancerzy według choreografii z towarzyszeniem muzyki, na tle dekoracji</a:t>
            </a:r>
          </a:p>
        </p:txBody>
      </p:sp>
      <p:sp>
        <p:nvSpPr>
          <p:cNvPr id="9" name="TextBox 8">
            <a:extLst>
              <a:ext uri="{FF2B5EF4-FFF2-40B4-BE49-F238E27FC236}">
                <a16:creationId xmlns="" xmlns:a16="http://schemas.microsoft.com/office/drawing/2014/main" id="{175773B5-1F3B-9D48-B5B7-D5CA322495FF}"/>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2614598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F4D2D842-0297-7547-9E14-EE5155AE26B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 xmlns:a16="http://schemas.microsoft.com/office/drawing/2014/main"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 xmlns:a16="http://schemas.microsoft.com/office/drawing/2014/main"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Koncert</a:t>
            </a:r>
          </a:p>
        </p:txBody>
      </p:sp>
      <p:sp>
        <p:nvSpPr>
          <p:cNvPr id="8" name="TextBox 7">
            <a:extLst>
              <a:ext uri="{FF2B5EF4-FFF2-40B4-BE49-F238E27FC236}">
                <a16:creationId xmlns="" xmlns:a16="http://schemas.microsoft.com/office/drawing/2014/main" id="{7A152DA7-DBC5-1F48-B453-65312B8F5310}"/>
              </a:ext>
            </a:extLst>
          </p:cNvPr>
          <p:cNvSpPr txBox="1"/>
          <p:nvPr/>
        </p:nvSpPr>
        <p:spPr>
          <a:xfrm>
            <a:off x="8583965" y="4035473"/>
            <a:ext cx="3328826" cy="1200329"/>
          </a:xfrm>
          <a:prstGeom prst="rect">
            <a:avLst/>
          </a:prstGeom>
          <a:noFill/>
        </p:spPr>
        <p:txBody>
          <a:bodyPr wrap="square" rtlCol="0">
            <a:spAutoFit/>
          </a:bodyPr>
          <a:lstStyle/>
          <a:p>
            <a:r>
              <a:rPr lang="pl-PL" dirty="0">
                <a:solidFill>
                  <a:schemeClr val="bg1"/>
                </a:solidFill>
              </a:rPr>
              <a:t>Występ na żywo artystów muzyków, solistów, chóru oraz orkiestry, prezentujących najwybitniejsze dzieła muzyczne </a:t>
            </a:r>
          </a:p>
        </p:txBody>
      </p:sp>
      <p:sp>
        <p:nvSpPr>
          <p:cNvPr id="9" name="TextBox 8">
            <a:extLst>
              <a:ext uri="{FF2B5EF4-FFF2-40B4-BE49-F238E27FC236}">
                <a16:creationId xmlns="" xmlns:a16="http://schemas.microsoft.com/office/drawing/2014/main" id="{175773B5-1F3B-9D48-B5B7-D5CA322495FF}"/>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564012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07DC4AB5-FB92-CE42-886F-FE58D435CC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 xmlns:a16="http://schemas.microsoft.com/office/drawing/2014/main"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 xmlns:a16="http://schemas.microsoft.com/office/drawing/2014/main"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Operetka</a:t>
            </a:r>
          </a:p>
        </p:txBody>
      </p:sp>
      <p:sp>
        <p:nvSpPr>
          <p:cNvPr id="8" name="TextBox 7">
            <a:extLst>
              <a:ext uri="{FF2B5EF4-FFF2-40B4-BE49-F238E27FC236}">
                <a16:creationId xmlns="" xmlns:a16="http://schemas.microsoft.com/office/drawing/2014/main" id="{7A152DA7-DBC5-1F48-B453-65312B8F5310}"/>
              </a:ext>
            </a:extLst>
          </p:cNvPr>
          <p:cNvSpPr txBox="1"/>
          <p:nvPr/>
        </p:nvSpPr>
        <p:spPr>
          <a:xfrm>
            <a:off x="8583965" y="4035473"/>
            <a:ext cx="3328826" cy="1477328"/>
          </a:xfrm>
          <a:prstGeom prst="rect">
            <a:avLst/>
          </a:prstGeom>
          <a:noFill/>
        </p:spPr>
        <p:txBody>
          <a:bodyPr wrap="square" rtlCol="0">
            <a:spAutoFit/>
          </a:bodyPr>
          <a:lstStyle/>
          <a:p>
            <a:r>
              <a:rPr lang="pl-PL" dirty="0">
                <a:solidFill>
                  <a:schemeClr val="bg1"/>
                </a:solidFill>
              </a:rPr>
              <a:t>Sceniczny utwór muzyczny z dialogami mówionymi, zbliżony do opery, charakteryzujący się lekką, melodyjną muzyką i komediową akcją</a:t>
            </a:r>
          </a:p>
        </p:txBody>
      </p:sp>
      <p:sp>
        <p:nvSpPr>
          <p:cNvPr id="10" name="TextBox 9">
            <a:extLst>
              <a:ext uri="{FF2B5EF4-FFF2-40B4-BE49-F238E27FC236}">
                <a16:creationId xmlns="" xmlns:a16="http://schemas.microsoft.com/office/drawing/2014/main" id="{16885855-1B16-AB41-8065-2B2A0610F964}"/>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4015250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BCE08F31-A732-554E-85DB-BDED93A62D1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 xmlns:a16="http://schemas.microsoft.com/office/drawing/2014/main"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 xmlns:a16="http://schemas.microsoft.com/office/drawing/2014/main"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Opera</a:t>
            </a:r>
          </a:p>
        </p:txBody>
      </p:sp>
      <p:sp>
        <p:nvSpPr>
          <p:cNvPr id="8" name="TextBox 7">
            <a:extLst>
              <a:ext uri="{FF2B5EF4-FFF2-40B4-BE49-F238E27FC236}">
                <a16:creationId xmlns="" xmlns:a16="http://schemas.microsoft.com/office/drawing/2014/main" id="{7A152DA7-DBC5-1F48-B453-65312B8F5310}"/>
              </a:ext>
            </a:extLst>
          </p:cNvPr>
          <p:cNvSpPr txBox="1"/>
          <p:nvPr/>
        </p:nvSpPr>
        <p:spPr>
          <a:xfrm>
            <a:off x="8583965" y="4035473"/>
            <a:ext cx="3328826" cy="1477328"/>
          </a:xfrm>
          <a:prstGeom prst="rect">
            <a:avLst/>
          </a:prstGeom>
          <a:noFill/>
        </p:spPr>
        <p:txBody>
          <a:bodyPr wrap="square" rtlCol="0">
            <a:spAutoFit/>
          </a:bodyPr>
          <a:lstStyle/>
          <a:p>
            <a:r>
              <a:rPr lang="pl-PL" dirty="0">
                <a:solidFill>
                  <a:schemeClr val="bg1"/>
                </a:solidFill>
              </a:rPr>
              <a:t>Sceniczne dzieło muzyczne wokalno-instrumentalne połączenie słowa, muzyki, plastyki, ruchu, gestu oraz gry aktorskiej</a:t>
            </a:r>
          </a:p>
        </p:txBody>
      </p:sp>
      <p:sp>
        <p:nvSpPr>
          <p:cNvPr id="10" name="TextBox 9">
            <a:extLst>
              <a:ext uri="{FF2B5EF4-FFF2-40B4-BE49-F238E27FC236}">
                <a16:creationId xmlns="" xmlns:a16="http://schemas.microsoft.com/office/drawing/2014/main" id="{16885855-1B16-AB41-8065-2B2A0610F964}"/>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21963859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B06BCB56-0E32-584B-A553-332F2DB101C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12191998" cy="6858000"/>
          </a:xfrm>
          <a:prstGeom prst="rect">
            <a:avLst/>
          </a:prstGeom>
        </p:spPr>
      </p:pic>
      <p:sp>
        <p:nvSpPr>
          <p:cNvPr id="6" name="Rectangle 5">
            <a:extLst>
              <a:ext uri="{FF2B5EF4-FFF2-40B4-BE49-F238E27FC236}">
                <a16:creationId xmlns="" xmlns:a16="http://schemas.microsoft.com/office/drawing/2014/main"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 xmlns:a16="http://schemas.microsoft.com/office/drawing/2014/main"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Musical</a:t>
            </a:r>
          </a:p>
        </p:txBody>
      </p:sp>
      <p:sp>
        <p:nvSpPr>
          <p:cNvPr id="8" name="TextBox 7">
            <a:extLst>
              <a:ext uri="{FF2B5EF4-FFF2-40B4-BE49-F238E27FC236}">
                <a16:creationId xmlns="" xmlns:a16="http://schemas.microsoft.com/office/drawing/2014/main" id="{7A152DA7-DBC5-1F48-B453-65312B8F5310}"/>
              </a:ext>
            </a:extLst>
          </p:cNvPr>
          <p:cNvSpPr txBox="1"/>
          <p:nvPr/>
        </p:nvSpPr>
        <p:spPr>
          <a:xfrm>
            <a:off x="8583965" y="4035473"/>
            <a:ext cx="3328826" cy="1754326"/>
          </a:xfrm>
          <a:prstGeom prst="rect">
            <a:avLst/>
          </a:prstGeom>
          <a:noFill/>
        </p:spPr>
        <p:txBody>
          <a:bodyPr wrap="square" rtlCol="0">
            <a:spAutoFit/>
          </a:bodyPr>
          <a:lstStyle/>
          <a:p>
            <a:r>
              <a:rPr lang="pl-PL" dirty="0">
                <a:solidFill>
                  <a:schemeClr val="bg1"/>
                </a:solidFill>
              </a:rPr>
              <a:t>Forma teatralna, łącząca muzykę, piosenki, dialogi i taniec, wykorzystująca efektowne i monumentalne dekoracje, techniki multimedialne i pełne nagłośnienie akustyczne</a:t>
            </a:r>
          </a:p>
        </p:txBody>
      </p:sp>
      <p:sp>
        <p:nvSpPr>
          <p:cNvPr id="10" name="TextBox 9">
            <a:extLst>
              <a:ext uri="{FF2B5EF4-FFF2-40B4-BE49-F238E27FC236}">
                <a16:creationId xmlns="" xmlns:a16="http://schemas.microsoft.com/office/drawing/2014/main" id="{16885855-1B16-AB41-8065-2B2A0610F964}"/>
              </a:ext>
            </a:extLst>
          </p:cNvPr>
          <p:cNvSpPr txBox="1"/>
          <p:nvPr/>
        </p:nvSpPr>
        <p:spPr>
          <a:xfrm>
            <a:off x="8583965" y="5738674"/>
            <a:ext cx="3328826" cy="215444"/>
          </a:xfrm>
          <a:prstGeom prst="rect">
            <a:avLst/>
          </a:prstGeom>
          <a:noFill/>
        </p:spPr>
        <p:txBody>
          <a:bodyPr wrap="square" rtlCol="0">
            <a:spAutoFit/>
          </a:bodyPr>
          <a:lstStyle/>
          <a:p>
            <a:r>
              <a:rPr lang="pl-PL" sz="800" dirty="0">
                <a:solidFill>
                  <a:schemeClr val="bg1"/>
                </a:solidFill>
              </a:rPr>
              <a:t>Źródło: Wikipedia</a:t>
            </a:r>
          </a:p>
        </p:txBody>
      </p:sp>
    </p:spTree>
    <p:extLst>
      <p:ext uri="{BB962C8B-B14F-4D97-AF65-F5344CB8AC3E}">
        <p14:creationId xmlns:p14="http://schemas.microsoft.com/office/powerpoint/2010/main" val="31237593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6A13840E-ECC8-3543-8E5F-4570197C8B2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96000" y="0"/>
            <a:ext cx="6096000" cy="3494056"/>
          </a:xfrm>
          <a:prstGeom prst="rect">
            <a:avLst/>
          </a:prstGeom>
        </p:spPr>
      </p:pic>
      <p:pic>
        <p:nvPicPr>
          <p:cNvPr id="16" name="Picture 15">
            <a:extLst>
              <a:ext uri="{FF2B5EF4-FFF2-40B4-BE49-F238E27FC236}">
                <a16:creationId xmlns="" xmlns:a16="http://schemas.microsoft.com/office/drawing/2014/main" id="{DAD4DE29-ACF8-E546-BCAF-51813F42025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6000" y="3429001"/>
            <a:ext cx="6096000" cy="3429000"/>
          </a:xfrm>
          <a:prstGeom prst="rect">
            <a:avLst/>
          </a:prstGeom>
        </p:spPr>
      </p:pic>
      <p:pic>
        <p:nvPicPr>
          <p:cNvPr id="4" name="Picture 3">
            <a:extLst>
              <a:ext uri="{FF2B5EF4-FFF2-40B4-BE49-F238E27FC236}">
                <a16:creationId xmlns="" xmlns:a16="http://schemas.microsoft.com/office/drawing/2014/main" id="{BCBDDBC1-BF82-7E43-A6EE-15679D25BA7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6096000" cy="3503276"/>
          </a:xfrm>
          <a:prstGeom prst="rect">
            <a:avLst/>
          </a:prstGeom>
        </p:spPr>
      </p:pic>
      <p:sp>
        <p:nvSpPr>
          <p:cNvPr id="6" name="Rectangle 5">
            <a:extLst>
              <a:ext uri="{FF2B5EF4-FFF2-40B4-BE49-F238E27FC236}">
                <a16:creationId xmlns="" xmlns:a16="http://schemas.microsoft.com/office/drawing/2014/main" id="{F98AF0A5-7127-C24E-8E35-D04F04E89994}"/>
              </a:ext>
            </a:extLst>
          </p:cNvPr>
          <p:cNvSpPr/>
          <p:nvPr/>
        </p:nvSpPr>
        <p:spPr>
          <a:xfrm>
            <a:off x="8304756" y="3176337"/>
            <a:ext cx="3887244" cy="2916238"/>
          </a:xfrm>
          <a:prstGeom prst="rect">
            <a:avLst/>
          </a:prstGeom>
          <a:solidFill>
            <a:srgbClr val="5E0612">
              <a:alpha val="69804"/>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7" name="TextBox 6">
            <a:extLst>
              <a:ext uri="{FF2B5EF4-FFF2-40B4-BE49-F238E27FC236}">
                <a16:creationId xmlns="" xmlns:a16="http://schemas.microsoft.com/office/drawing/2014/main" id="{A01364A2-9733-A54C-A974-59735C9ED2D9}"/>
              </a:ext>
            </a:extLst>
          </p:cNvPr>
          <p:cNvSpPr txBox="1"/>
          <p:nvPr/>
        </p:nvSpPr>
        <p:spPr>
          <a:xfrm>
            <a:off x="8583965" y="3281307"/>
            <a:ext cx="2472739" cy="461665"/>
          </a:xfrm>
          <a:prstGeom prst="rect">
            <a:avLst/>
          </a:prstGeom>
          <a:noFill/>
        </p:spPr>
        <p:txBody>
          <a:bodyPr wrap="square" rtlCol="0">
            <a:spAutoFit/>
          </a:bodyPr>
          <a:lstStyle/>
          <a:p>
            <a:r>
              <a:rPr lang="x-none" sz="2400" b="1" cap="small" dirty="0">
                <a:solidFill>
                  <a:srgbClr val="CEB683"/>
                </a:solidFill>
                <a:latin typeface="Poppins" pitchFamily="2" charset="77"/>
                <a:cs typeface="Poppins" pitchFamily="2" charset="77"/>
              </a:rPr>
              <a:t>I wiele innych</a:t>
            </a:r>
          </a:p>
        </p:txBody>
      </p:sp>
      <p:sp>
        <p:nvSpPr>
          <p:cNvPr id="8" name="TextBox 7">
            <a:extLst>
              <a:ext uri="{FF2B5EF4-FFF2-40B4-BE49-F238E27FC236}">
                <a16:creationId xmlns="" xmlns:a16="http://schemas.microsoft.com/office/drawing/2014/main" id="{7A152DA7-DBC5-1F48-B453-65312B8F5310}"/>
              </a:ext>
            </a:extLst>
          </p:cNvPr>
          <p:cNvSpPr txBox="1"/>
          <p:nvPr/>
        </p:nvSpPr>
        <p:spPr>
          <a:xfrm>
            <a:off x="8583965" y="4035473"/>
            <a:ext cx="3328826" cy="1200329"/>
          </a:xfrm>
          <a:prstGeom prst="rect">
            <a:avLst/>
          </a:prstGeom>
          <a:noFill/>
        </p:spPr>
        <p:txBody>
          <a:bodyPr wrap="square" rtlCol="0">
            <a:spAutoFit/>
          </a:bodyPr>
          <a:lstStyle/>
          <a:p>
            <a:r>
              <a:rPr lang="pl-PL" dirty="0">
                <a:solidFill>
                  <a:schemeClr val="bg1"/>
                </a:solidFill>
              </a:rPr>
              <a:t>Przedstawienia dla dzieci, pokazy, mini spektakle, inscenizacje, lekcje muzyki, spotkania artystyczno-towarzyskie, benefisy</a:t>
            </a:r>
          </a:p>
        </p:txBody>
      </p:sp>
      <p:pic>
        <p:nvPicPr>
          <p:cNvPr id="14" name="Picture 13">
            <a:extLst>
              <a:ext uri="{FF2B5EF4-FFF2-40B4-BE49-F238E27FC236}">
                <a16:creationId xmlns="" xmlns:a16="http://schemas.microsoft.com/office/drawing/2014/main" id="{E1048589-EE7B-3C4B-8912-109D6E8FAC8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3428999"/>
            <a:ext cx="6096000" cy="3429000"/>
          </a:xfrm>
          <a:prstGeom prst="rect">
            <a:avLst/>
          </a:prstGeom>
        </p:spPr>
      </p:pic>
    </p:spTree>
    <p:extLst>
      <p:ext uri="{BB962C8B-B14F-4D97-AF65-F5344CB8AC3E}">
        <p14:creationId xmlns:p14="http://schemas.microsoft.com/office/powerpoint/2010/main" val="24492603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TotalTime>
  <Words>1061</Words>
  <Application>Microsoft Office PowerPoint</Application>
  <PresentationFormat>Niestandardowy</PresentationFormat>
  <Paragraphs>212</Paragraphs>
  <Slides>38</Slides>
  <Notes>9</Notes>
  <HiddenSlides>0</HiddenSlides>
  <MMClips>0</MMClips>
  <ScaleCrop>false</ScaleCrop>
  <HeadingPairs>
    <vt:vector size="4" baseType="variant">
      <vt:variant>
        <vt:lpstr>Motyw</vt:lpstr>
      </vt:variant>
      <vt:variant>
        <vt:i4>1</vt:i4>
      </vt:variant>
      <vt:variant>
        <vt:lpstr>Tytuły slajdów</vt:lpstr>
      </vt:variant>
      <vt:variant>
        <vt:i4>38</vt:i4>
      </vt:variant>
    </vt:vector>
  </HeadingPairs>
  <TitlesOfParts>
    <vt:vector size="39" baseType="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Manager/>
  <Company>Opera Śląska w Bytomiu</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Kultura dla kultury</dc:title>
  <dc:subject>Scenariusz lekcji z cyklu Tajemnice Opery</dc:subject>
  <dc:creator>Justyna Łapińska</dc:creator>
  <cp:keywords/>
  <dc:description/>
  <cp:lastModifiedBy>Anna Włodarczyk</cp:lastModifiedBy>
  <cp:revision>18</cp:revision>
  <dcterms:created xsi:type="dcterms:W3CDTF">2020-08-24T19:11:12Z</dcterms:created>
  <dcterms:modified xsi:type="dcterms:W3CDTF">2020-09-15T10:28:16Z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b9c8c59-981d-4e47-a4b7-2afab8fccc3c_Enabled">
    <vt:lpwstr>true</vt:lpwstr>
  </property>
  <property fmtid="{D5CDD505-2E9C-101B-9397-08002B2CF9AE}" pid="3" name="MSIP_Label_cb9c8c59-981d-4e47-a4b7-2afab8fccc3c_SetDate">
    <vt:lpwstr>2020-08-24T19:11:12Z</vt:lpwstr>
  </property>
  <property fmtid="{D5CDD505-2E9C-101B-9397-08002B2CF9AE}" pid="4" name="MSIP_Label_cb9c8c59-981d-4e47-a4b7-2afab8fccc3c_Method">
    <vt:lpwstr>Standard</vt:lpwstr>
  </property>
  <property fmtid="{D5CDD505-2E9C-101B-9397-08002B2CF9AE}" pid="5" name="MSIP_Label_cb9c8c59-981d-4e47-a4b7-2afab8fccc3c_Name">
    <vt:lpwstr>Internal</vt:lpwstr>
  </property>
  <property fmtid="{D5CDD505-2E9C-101B-9397-08002B2CF9AE}" pid="6" name="MSIP_Label_cb9c8c59-981d-4e47-a4b7-2afab8fccc3c_SiteId">
    <vt:lpwstr>5b973f99-77df-4beb-b27d-aa0c70b8482c</vt:lpwstr>
  </property>
  <property fmtid="{D5CDD505-2E9C-101B-9397-08002B2CF9AE}" pid="7" name="MSIP_Label_cb9c8c59-981d-4e47-a4b7-2afab8fccc3c_ActionId">
    <vt:lpwstr>b0ee2e1c-f842-490c-bf4e-0000d3030759</vt:lpwstr>
  </property>
  <property fmtid="{D5CDD505-2E9C-101B-9397-08002B2CF9AE}" pid="8" name="MSIP_Label_cb9c8c59-981d-4e47-a4b7-2afab8fccc3c_ContentBits">
    <vt:lpwstr>0</vt:lpwstr>
  </property>
</Properties>
</file>